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75" r:id="rId2"/>
  </p:sldMasterIdLst>
  <p:notesMasterIdLst>
    <p:notesMasterId r:id="rId31"/>
  </p:notesMasterIdLst>
  <p:handoutMasterIdLst>
    <p:handoutMasterId r:id="rId32"/>
  </p:handoutMasterIdLst>
  <p:sldIdLst>
    <p:sldId id="256" r:id="rId3"/>
    <p:sldId id="6811" r:id="rId4"/>
    <p:sldId id="6877" r:id="rId5"/>
    <p:sldId id="7079" r:id="rId6"/>
    <p:sldId id="6812" r:id="rId7"/>
    <p:sldId id="6891" r:id="rId8"/>
    <p:sldId id="7080" r:id="rId9"/>
    <p:sldId id="7132" r:id="rId10"/>
    <p:sldId id="7133" r:id="rId11"/>
    <p:sldId id="7134" r:id="rId12"/>
    <p:sldId id="7135" r:id="rId13"/>
    <p:sldId id="7136" r:id="rId14"/>
    <p:sldId id="6814" r:id="rId15"/>
    <p:sldId id="6897" r:id="rId16"/>
    <p:sldId id="7138" r:id="rId17"/>
    <p:sldId id="7137" r:id="rId18"/>
    <p:sldId id="7139" r:id="rId19"/>
    <p:sldId id="7140" r:id="rId20"/>
    <p:sldId id="7141" r:id="rId21"/>
    <p:sldId id="7142" r:id="rId22"/>
    <p:sldId id="7143" r:id="rId23"/>
    <p:sldId id="7145" r:id="rId24"/>
    <p:sldId id="7146" r:id="rId25"/>
    <p:sldId id="7147" r:id="rId26"/>
    <p:sldId id="6898" r:id="rId27"/>
    <p:sldId id="300" r:id="rId28"/>
    <p:sldId id="7144" r:id="rId29"/>
    <p:sldId id="6839" r:id="rId30"/>
  </p:sldIdLst>
  <p:sldSz cx="12858750" cy="72326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8">
          <p15:clr>
            <a:srgbClr val="A4A3A4"/>
          </p15:clr>
        </p15:guide>
        <p15:guide id="2" pos="4050">
          <p15:clr>
            <a:srgbClr val="A4A3A4"/>
          </p15:clr>
        </p15:guide>
        <p15:guide id="3" pos="557">
          <p15:clr>
            <a:srgbClr val="A4A3A4"/>
          </p15:clr>
        </p15:guide>
        <p15:guide id="4" orient="horz" pos="4183">
          <p15:clr>
            <a:srgbClr val="A4A3A4"/>
          </p15:clr>
        </p15:guide>
        <p15:guide id="5" pos="7497">
          <p15:clr>
            <a:srgbClr val="A4A3A4"/>
          </p15:clr>
        </p15:guide>
        <p15:guide id="6" pos="6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CADE4"/>
    <a:srgbClr val="2890E4"/>
    <a:srgbClr val="FFFFFF"/>
    <a:srgbClr val="1969E4"/>
    <a:srgbClr val="343C43"/>
    <a:srgbClr val="1D2730"/>
    <a:srgbClr val="262626"/>
    <a:srgbClr val="4BC1DD"/>
    <a:srgbClr val="CA8F45"/>
    <a:srgbClr val="DD1D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91" autoAdjust="0"/>
    <p:restoredTop sz="94346" autoAdjust="0"/>
  </p:normalViewPr>
  <p:slideViewPr>
    <p:cSldViewPr>
      <p:cViewPr varScale="1">
        <p:scale>
          <a:sx n="65" d="100"/>
          <a:sy n="65" d="100"/>
        </p:scale>
        <p:origin x="75" y="207"/>
      </p:cViewPr>
      <p:guideLst>
        <p:guide orient="horz" pos="328"/>
        <p:guide pos="4050"/>
        <p:guide pos="557"/>
        <p:guide orient="horz" pos="4183"/>
        <p:guide pos="7497"/>
        <p:guide pos="6908"/>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5" Type="http://schemas.openxmlformats.org/officeDocument/2006/relationships/image" Target="../media/image12.emf"/><Relationship Id="rId4"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2020/8/22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2020/8/22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间歇运动机构是将输入的连续运动转变为周期性运动和停歇的机构，常见的机构有棘轮</a:t>
            </a:r>
            <a:r>
              <a:rPr lang="en-US" altLang="zh-CN" dirty="0" smtClean="0"/>
              <a:t>/</a:t>
            </a:r>
            <a:r>
              <a:rPr lang="zh-CN" altLang="en-US" dirty="0" smtClean="0"/>
              <a:t>槽轮</a:t>
            </a:r>
            <a:r>
              <a:rPr lang="en-US" altLang="zh-CN" dirty="0" smtClean="0"/>
              <a:t>/</a:t>
            </a:r>
            <a:r>
              <a:rPr lang="zh-CN" altLang="en-US" dirty="0" smtClean="0"/>
              <a:t>不完全齿轮等等，右下角的这个机构可以看到，输入构件每旋转一周，输出构件便会进行旋转四分之一的间隙运动</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25643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螺旋机构主要起到传导动力，传导运动，调整零件相对位置等作用</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7867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53723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EF2083-0386-4B43-BE3F-5071C6BB4FA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extLst>
      <p:ext uri="{BB962C8B-B14F-4D97-AF65-F5344CB8AC3E}">
        <p14:creationId xmlns:p14="http://schemas.microsoft.com/office/powerpoint/2010/main" val="2757760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extLst>
      <p:ext uri="{BB962C8B-B14F-4D97-AF65-F5344CB8AC3E}">
        <p14:creationId xmlns:p14="http://schemas.microsoft.com/office/powerpoint/2010/main" val="1714275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t>连杆机构中，能做整周回转运动的构件称为曲柄，不能整周回转运动的构件称为摇杆。</a:t>
            </a:r>
            <a:r>
              <a:rPr lang="zh-CN" altLang="en-US" dirty="0" smtClean="0"/>
              <a:t>根据与机架相连的杆的类别可以对四连杆进行分类，图中所标示的均是固定不动的机架，与机架相连的连杆称为连架杆；图一中红色杆是能够整周旋转的曲柄，蓝色杆是在一定范围内摆动的摇杆；图三中的红色和白色杆均为在一定范围内摆动的连杆，均为摇杆。</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extLst>
      <p:ext uri="{BB962C8B-B14F-4D97-AF65-F5344CB8AC3E}">
        <p14:creationId xmlns:p14="http://schemas.microsoft.com/office/powerpoint/2010/main" val="1210117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判断曲柄存在条件主要有两条，第一条是连架杆与机架中必有一个为杆长最短的杆；第二条是最短杆和最长杆之和小于等于其他两杆之和；以左上角的图为例，机架的长度为</a:t>
            </a:r>
            <a:r>
              <a:rPr lang="en-US" altLang="zh-CN" dirty="0" smtClean="0"/>
              <a:t>10</a:t>
            </a:r>
            <a:r>
              <a:rPr lang="zh-CN" altLang="en-US" dirty="0" smtClean="0"/>
              <a:t>，连架杆的长度为</a:t>
            </a:r>
            <a:r>
              <a:rPr lang="en-US" altLang="zh-CN" dirty="0" smtClean="0"/>
              <a:t>7</a:t>
            </a:r>
            <a:r>
              <a:rPr lang="zh-CN" altLang="en-US" dirty="0" smtClean="0"/>
              <a:t>和</a:t>
            </a:r>
            <a:r>
              <a:rPr lang="en-US" altLang="zh-CN" dirty="0" smtClean="0"/>
              <a:t>8</a:t>
            </a:r>
            <a:r>
              <a:rPr lang="zh-CN" altLang="en-US" dirty="0" smtClean="0"/>
              <a:t>，第四条杆长为</a:t>
            </a:r>
            <a:r>
              <a:rPr lang="en-US" altLang="zh-CN" dirty="0" smtClean="0"/>
              <a:t>12</a:t>
            </a:r>
            <a:r>
              <a:rPr lang="zh-CN" altLang="en-US" dirty="0" smtClean="0"/>
              <a:t>；分析连架杆</a:t>
            </a:r>
            <a:r>
              <a:rPr lang="en-US" altLang="zh-CN" dirty="0" smtClean="0"/>
              <a:t>a</a:t>
            </a:r>
            <a:r>
              <a:rPr lang="zh-CN" altLang="en-US" dirty="0" smtClean="0"/>
              <a:t>是否为曲柄：条件一满足，连架杆</a:t>
            </a:r>
            <a:r>
              <a:rPr lang="en-US" altLang="zh-CN" dirty="0" smtClean="0"/>
              <a:t>a</a:t>
            </a:r>
            <a:r>
              <a:rPr lang="zh-CN" altLang="en-US" dirty="0" smtClean="0"/>
              <a:t>为四杆中的最短杆，条件二为</a:t>
            </a:r>
            <a:r>
              <a:rPr lang="en-US" altLang="zh-CN" dirty="0" smtClean="0"/>
              <a:t>7+10&lt;8+10</a:t>
            </a:r>
            <a:r>
              <a:rPr lang="zh-CN" altLang="en-US" dirty="0" smtClean="0"/>
              <a:t>，满足杆长和条件，因此该杆为曲柄；分析连架杆</a:t>
            </a:r>
            <a:r>
              <a:rPr lang="en-US" altLang="zh-CN" dirty="0" smtClean="0"/>
              <a:t>c</a:t>
            </a:r>
            <a:r>
              <a:rPr lang="zh-CN" altLang="en-US" dirty="0" smtClean="0"/>
              <a:t>是否为曲柄：条件一不满足，因此连架杆</a:t>
            </a:r>
            <a:r>
              <a:rPr lang="en-US" altLang="zh-CN" dirty="0" smtClean="0"/>
              <a:t>c</a:t>
            </a:r>
            <a:r>
              <a:rPr lang="zh-CN" altLang="en-US" dirty="0" smtClean="0"/>
              <a:t>为摇杆。</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extLst>
      <p:ext uri="{BB962C8B-B14F-4D97-AF65-F5344CB8AC3E}">
        <p14:creationId xmlns:p14="http://schemas.microsoft.com/office/powerpoint/2010/main" val="1324526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曲柄滑块机构同样也会有相应的曲柄存在条件，大家可以自行学习</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extLst>
      <p:ext uri="{BB962C8B-B14F-4D97-AF65-F5344CB8AC3E}">
        <p14:creationId xmlns:p14="http://schemas.microsoft.com/office/powerpoint/2010/main" val="2195428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四连杆中存在一个非常重要的概念为压力角与传动角，压力角为输出件运动的力方向和输出件受力点的速度方向的夹角；传动角为压力角的余角。压力角可以理解为所施加的力有多少用于增加输出构件的速度，如果希望输出构件的力均用于增加速度，那么这种情况下的压力角应为</a:t>
            </a:r>
            <a:r>
              <a:rPr lang="en-US" altLang="zh-CN" dirty="0" smtClean="0"/>
              <a:t>0</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extLst>
      <p:ext uri="{BB962C8B-B14F-4D97-AF65-F5344CB8AC3E}">
        <p14:creationId xmlns:p14="http://schemas.microsoft.com/office/powerpoint/2010/main" val="2220080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压力角为</a:t>
            </a:r>
            <a:r>
              <a:rPr lang="en-US" altLang="zh-CN" dirty="0" smtClean="0"/>
              <a:t>90</a:t>
            </a:r>
            <a:r>
              <a:rPr lang="zh-CN" altLang="en-US" dirty="0" smtClean="0"/>
              <a:t>度时则会出现死点这一现象，即希望传递过去的力用来增加速度但是由于速度和力的方向垂直而无法增加速度，即此时输出构件无法继续运动；如图一图二所示，该机构在这两个位置的力无法用于增加速度，因此在这两个位置驱动连杆</a:t>
            </a:r>
            <a:r>
              <a:rPr lang="en-US" altLang="zh-CN" dirty="0" smtClean="0"/>
              <a:t>CD</a:t>
            </a:r>
            <a:r>
              <a:rPr lang="zh-CN" altLang="en-US" dirty="0" smtClean="0"/>
              <a:t>无法使连杆</a:t>
            </a:r>
            <a:r>
              <a:rPr lang="en-US" altLang="zh-CN" dirty="0" smtClean="0"/>
              <a:t>AB</a:t>
            </a:r>
            <a:r>
              <a:rPr lang="zh-CN" altLang="en-US" dirty="0" smtClean="0"/>
              <a:t>运动；；根据这种性质可以设计右边的钻床夹紧机构，以</a:t>
            </a:r>
            <a:r>
              <a:rPr lang="en-US" altLang="zh-CN" dirty="0" smtClean="0"/>
              <a:t>BC</a:t>
            </a:r>
            <a:r>
              <a:rPr lang="zh-CN" altLang="en-US" dirty="0" smtClean="0"/>
              <a:t>为输入构件，则</a:t>
            </a:r>
            <a:r>
              <a:rPr lang="en-US" altLang="zh-CN" dirty="0" smtClean="0"/>
              <a:t>AB</a:t>
            </a:r>
            <a:r>
              <a:rPr lang="zh-CN" altLang="en-US" dirty="0" smtClean="0"/>
              <a:t>并未处于死点，即可以使得</a:t>
            </a:r>
            <a:r>
              <a:rPr lang="en-US" altLang="zh-CN" dirty="0" smtClean="0"/>
              <a:t>AB</a:t>
            </a:r>
            <a:r>
              <a:rPr lang="zh-CN" altLang="en-US" dirty="0" smtClean="0"/>
              <a:t>杆运动并加紧工件；此时撤去外力，若工件想要松动，则是以</a:t>
            </a:r>
            <a:r>
              <a:rPr lang="en-US" altLang="zh-CN" dirty="0" smtClean="0"/>
              <a:t>AB</a:t>
            </a:r>
            <a:r>
              <a:rPr lang="zh-CN" altLang="en-US" dirty="0" smtClean="0"/>
              <a:t>为输入构件，此时</a:t>
            </a:r>
            <a:r>
              <a:rPr lang="en-US" altLang="zh-CN" dirty="0" smtClean="0"/>
              <a:t>CD</a:t>
            </a:r>
            <a:r>
              <a:rPr lang="zh-CN" altLang="en-US" dirty="0" smtClean="0"/>
              <a:t>杆处于死点位置，该扰动无法使连杆</a:t>
            </a:r>
            <a:r>
              <a:rPr lang="en-US" altLang="zh-CN" dirty="0" smtClean="0"/>
              <a:t>CD</a:t>
            </a:r>
            <a:r>
              <a:rPr lang="zh-CN" altLang="en-US" dirty="0" smtClean="0"/>
              <a:t>运动，因此完成夹紧自锁的功能。</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extLst>
      <p:ext uri="{BB962C8B-B14F-4D97-AF65-F5344CB8AC3E}">
        <p14:creationId xmlns:p14="http://schemas.microsoft.com/office/powerpoint/2010/main" val="2184957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平面四杆机构的输出构件具有急回特性；即使输入是匀速整周转动的连杆，输出构件在工作行程与空回行程下的平均转动速度也并不相同，设计时常将速度快的行程设计为空回行程，即慢慢工作，快速返回并进行下一轮的工作</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extLst>
      <p:ext uri="{BB962C8B-B14F-4D97-AF65-F5344CB8AC3E}">
        <p14:creationId xmlns:p14="http://schemas.microsoft.com/office/powerpoint/2010/main" val="2421571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四连杆的设计方法有很多，可以通过</a:t>
            </a:r>
            <a:r>
              <a:rPr lang="en-US" altLang="zh-CN" dirty="0" smtClean="0"/>
              <a:t>Solid Works</a:t>
            </a:r>
            <a:r>
              <a:rPr lang="zh-CN" altLang="en-US" dirty="0" smtClean="0"/>
              <a:t>设定好需要的一些参数直接进行设计；四连杆设计的基本问题包括刚体导引</a:t>
            </a:r>
            <a:r>
              <a:rPr lang="en-US" altLang="zh-CN" dirty="0" smtClean="0"/>
              <a:t>/</a:t>
            </a:r>
            <a:r>
              <a:rPr lang="zh-CN" altLang="en-US" dirty="0" smtClean="0"/>
              <a:t>函数生成</a:t>
            </a:r>
            <a:r>
              <a:rPr lang="en-US" altLang="zh-CN" dirty="0" smtClean="0"/>
              <a:t>/</a:t>
            </a:r>
            <a:r>
              <a:rPr lang="zh-CN" altLang="en-US" dirty="0" smtClean="0"/>
              <a:t>轨迹生成等多个问题</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extLst>
      <p:ext uri="{BB962C8B-B14F-4D97-AF65-F5344CB8AC3E}">
        <p14:creationId xmlns:p14="http://schemas.microsoft.com/office/powerpoint/2010/main" val="3265107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刚体导引就是我希望得到某个刚体在一些点的位置和姿态，用来设计连杆的长度和位置等，可以看到给定的参数包括连杆</a:t>
            </a:r>
            <a:r>
              <a:rPr lang="en-US" altLang="zh-CN" dirty="0" smtClean="0"/>
              <a:t>x/y</a:t>
            </a:r>
            <a:r>
              <a:rPr lang="zh-CN" altLang="en-US" dirty="0" smtClean="0"/>
              <a:t>坐标，以及连杆的倾角三种变量，据此设计连杆参数</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extLst>
      <p:ext uri="{BB962C8B-B14F-4D97-AF65-F5344CB8AC3E}">
        <p14:creationId xmlns:p14="http://schemas.microsoft.com/office/powerpoint/2010/main" val="2868021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轨迹生成是我希望得到某个刚体在一些点的位置而不考虑姿态，用来设计连杆的长度和位置等，可以看到给定的参数仅仅包括连杆</a:t>
            </a:r>
            <a:r>
              <a:rPr lang="en-US" altLang="zh-CN" dirty="0" smtClean="0"/>
              <a:t>x/y</a:t>
            </a:r>
            <a:r>
              <a:rPr lang="zh-CN" altLang="en-US" dirty="0" smtClean="0"/>
              <a:t>坐标；函数生成则是希望输入构件的转角与输出构件的转角满足一定的关系，来设计各个杆长</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2734924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25</a:t>
            </a:fld>
            <a:endParaRPr lang="zh-CN" altLang="en-US"/>
          </a:p>
        </p:txBody>
      </p:sp>
    </p:spTree>
    <p:extLst>
      <p:ext uri="{BB962C8B-B14F-4D97-AF65-F5344CB8AC3E}">
        <p14:creationId xmlns:p14="http://schemas.microsoft.com/office/powerpoint/2010/main" val="535893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1189886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左图为步兵的</a:t>
            </a:r>
            <a:r>
              <a:rPr lang="en-US" altLang="zh-CN" dirty="0" smtClean="0"/>
              <a:t>pitch</a:t>
            </a:r>
            <a:r>
              <a:rPr lang="zh-CN" altLang="en-US" dirty="0" smtClean="0"/>
              <a:t>轴传动，由下面的</a:t>
            </a:r>
            <a:r>
              <a:rPr lang="en-US" altLang="zh-CN" dirty="0" smtClean="0"/>
              <a:t>6020</a:t>
            </a:r>
            <a:r>
              <a:rPr lang="zh-CN" altLang="en-US" dirty="0" smtClean="0"/>
              <a:t>电机驱动，带动上面的连杆转动；</a:t>
            </a:r>
            <a:endParaRPr lang="en-US" altLang="zh-CN" dirty="0" smtClean="0"/>
          </a:p>
          <a:p>
            <a:r>
              <a:rPr lang="zh-CN" altLang="en-US" dirty="0" smtClean="0"/>
              <a:t>右图为飞镖的发射架，可以看到该摇杆滑块机构利用螺旋机构，以滑块为驱动进行运动</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3363914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extLst>
      <p:ext uri="{BB962C8B-B14F-4D97-AF65-F5344CB8AC3E}">
        <p14:creationId xmlns:p14="http://schemas.microsoft.com/office/powerpoint/2010/main" val="1892519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33460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EF2083-0386-4B43-BE3F-5071C6BB4F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00486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5607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2433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齿轮机构是大家在生活中常见的一种传动方式，它可以传递空间中任意轴之间的运动和动力，比如两平行轴之间的动力可以通过外啮合的直齿圆柱齿轮进行传动，如果想要提高齿轮的承载能力，则将齿轮设计成斜齿轮进行传动，但是斜齿轮会对轴产生轴向的作用力，为了避免轴向力对结构的不利影响，人们又发明了人字形齿轮产生方向相反的轴向作用力，互相抵消从而提高性能；对于非平行的传动轴又可以采用锥齿轮，交错轴齿轮等多种传递方式，蜗轮蜗杆机构同样也是一种垂直轴传动的机构。</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980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30"/>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0"/>
            </a:lvl1pPr>
            <a:lvl2pPr marL="481965" indent="0" algn="ctr">
              <a:buNone/>
              <a:defRPr sz="2110"/>
            </a:lvl2pPr>
            <a:lvl3pPr marL="964565" indent="0" algn="ctr">
              <a:buNone/>
              <a:defRPr sz="1900"/>
            </a:lvl3pPr>
            <a:lvl4pPr marL="1446530" indent="0" algn="ctr">
              <a:buNone/>
              <a:defRPr sz="1685"/>
            </a:lvl4pPr>
            <a:lvl5pPr marL="1928495" indent="0" algn="ctr">
              <a:buNone/>
              <a:defRPr sz="1685"/>
            </a:lvl5pPr>
            <a:lvl6pPr marL="2411095" indent="0" algn="ctr">
              <a:buNone/>
              <a:defRPr sz="1685"/>
            </a:lvl6pPr>
            <a:lvl7pPr marL="2893060" indent="0" algn="ctr">
              <a:buNone/>
              <a:defRPr sz="1685"/>
            </a:lvl7pPr>
            <a:lvl8pPr marL="3375025" indent="0" algn="ctr">
              <a:buNone/>
              <a:defRPr sz="1685"/>
            </a:lvl8pPr>
            <a:lvl9pPr marL="3856990" indent="0" algn="ctr">
              <a:buNone/>
              <a:defRPr sz="1685"/>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288384D8-9F17-4372-A23A-924F96CB64E3}" type="datetimeFigureOut">
              <a:rPr lang="zh-CN" altLang="en-US" smtClean="0"/>
              <a:t>2020/8/22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080A286-8FF2-4EC5-AF8A-818446FED1D6}"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2020/8/22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84039" y="385071"/>
            <a:ext cx="8157270" cy="61293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2020/8/22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84039" y="6703595"/>
            <a:ext cx="2893219" cy="385072"/>
          </a:xfrm>
          <a:prstGeom prst="rect">
            <a:avLst/>
          </a:prstGeom>
        </p:spPr>
        <p:txBody>
          <a:bodyPr/>
          <a:lstStyle/>
          <a:p>
            <a:fld id="{DD89832E-26A6-4465-8181-DF230988BFFD}" type="datetimeFigureOut">
              <a:rPr lang="en-US" smtClean="0"/>
              <a:t>8/22/2020</a:t>
            </a:fld>
            <a:endParaRPr lang="en-US"/>
          </a:p>
        </p:txBody>
      </p:sp>
      <p:sp>
        <p:nvSpPr>
          <p:cNvPr id="5" name="Footer Placeholder 4"/>
          <p:cNvSpPr>
            <a:spLocks noGrp="1"/>
          </p:cNvSpPr>
          <p:nvPr>
            <p:ph type="ftr" sz="quarter" idx="11"/>
          </p:nvPr>
        </p:nvSpPr>
        <p:spPr>
          <a:xfrm>
            <a:off x="4259461" y="6703595"/>
            <a:ext cx="4339828" cy="385072"/>
          </a:xfrm>
          <a:prstGeom prst="rect">
            <a:avLst/>
          </a:prstGeom>
        </p:spPr>
        <p:txBody>
          <a:bodyPr/>
          <a:lstStyle/>
          <a:p>
            <a:endParaRPr lang="en-US"/>
          </a:p>
        </p:txBody>
      </p:sp>
      <p:sp>
        <p:nvSpPr>
          <p:cNvPr id="6" name="Slide Number Placeholder 5"/>
          <p:cNvSpPr>
            <a:spLocks noGrp="1"/>
          </p:cNvSpPr>
          <p:nvPr>
            <p:ph type="sldNum" sz="quarter" idx="12"/>
          </p:nvPr>
        </p:nvSpPr>
        <p:spPr>
          <a:xfrm>
            <a:off x="9081492" y="6703595"/>
            <a:ext cx="2893219" cy="385072"/>
          </a:xfrm>
          <a:prstGeom prst="rect">
            <a:avLst/>
          </a:prstGeom>
        </p:spPr>
        <p:txBody>
          <a:bodyPr/>
          <a:lstStyle/>
          <a:p>
            <a:fld id="{58A5B2D7-6EFD-446D-831A-7B28045AA251}" type="slidenum">
              <a:rPr lang="en-US" smtClean="0"/>
              <a:t>‹#›</a:t>
            </a:fld>
            <a:endParaRPr 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83079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p>
        </p:txBody>
      </p:sp>
      <p:sp>
        <p:nvSpPr>
          <p:cNvPr id="3" name="副标题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964326">
              <a:defRPr/>
            </a:pPr>
            <a:fld id="{7F4BC8E5-9757-4C45-8458-6FB4B17050D2}" type="datetimeFigureOut">
              <a:rPr lang="zh-CN" altLang="en-US" smtClean="0"/>
              <a:pPr defTabSz="964326">
                <a:defRPr/>
              </a:pPr>
              <a:t>2020/8/22</a:t>
            </a:fld>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26760050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3017681506"/>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p>
        </p:txBody>
      </p:sp>
      <p:sp>
        <p:nvSpPr>
          <p:cNvPr id="3" name="文本占位符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4092766028"/>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964326">
              <a:defRPr/>
            </a:pPr>
            <a:endParaRPr lang="zh-CN" altLang="en-US"/>
          </a:p>
        </p:txBody>
      </p:sp>
      <p:sp>
        <p:nvSpPr>
          <p:cNvPr id="6" name="页脚占位符 5"/>
          <p:cNvSpPr>
            <a:spLocks noGrp="1"/>
          </p:cNvSpPr>
          <p:nvPr>
            <p:ph type="ftr" sz="quarter" idx="11"/>
          </p:nvPr>
        </p:nvSpPr>
        <p:spPr/>
        <p:txBody>
          <a:bodyPr/>
          <a:lstStyle/>
          <a:p>
            <a:pPr defTabSz="964326">
              <a:defRPr/>
            </a:pPr>
            <a:endParaRPr lang="zh-CN" altLang="en-US"/>
          </a:p>
        </p:txBody>
      </p:sp>
      <p:sp>
        <p:nvSpPr>
          <p:cNvPr id="7" name="灯片编号占位符 6"/>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195523743"/>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5714" y="385072"/>
            <a:ext cx="11090672" cy="1397978"/>
          </a:xfrm>
        </p:spPr>
        <p:txBody>
          <a:bodyPr/>
          <a:lstStyle/>
          <a:p>
            <a:r>
              <a:rPr lang="zh-CN" altLang="en-US"/>
              <a:t>单击此处编辑母版标题样式</a:t>
            </a:r>
          </a:p>
        </p:txBody>
      </p:sp>
      <p:sp>
        <p:nvSpPr>
          <p:cNvPr id="3" name="文本占位符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内容占位符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内容占位符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964326">
              <a:defRPr/>
            </a:pPr>
            <a:endParaRPr lang="zh-CN" altLang="en-US"/>
          </a:p>
        </p:txBody>
      </p:sp>
      <p:sp>
        <p:nvSpPr>
          <p:cNvPr id="8" name="页脚占位符 7"/>
          <p:cNvSpPr>
            <a:spLocks noGrp="1"/>
          </p:cNvSpPr>
          <p:nvPr>
            <p:ph type="ftr" sz="quarter" idx="11"/>
          </p:nvPr>
        </p:nvSpPr>
        <p:spPr/>
        <p:txBody>
          <a:bodyPr/>
          <a:lstStyle/>
          <a:p>
            <a:pPr defTabSz="964326">
              <a:defRPr/>
            </a:pPr>
            <a:endParaRPr lang="zh-CN" altLang="en-US"/>
          </a:p>
        </p:txBody>
      </p:sp>
      <p:sp>
        <p:nvSpPr>
          <p:cNvPr id="9" name="灯片编号占位符 8"/>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407335229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2020/8/22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964326">
              <a:defRPr/>
            </a:pPr>
            <a:endParaRPr lang="zh-CN" altLang="en-US"/>
          </a:p>
        </p:txBody>
      </p:sp>
      <p:sp>
        <p:nvSpPr>
          <p:cNvPr id="4" name="页脚占位符 3"/>
          <p:cNvSpPr>
            <a:spLocks noGrp="1"/>
          </p:cNvSpPr>
          <p:nvPr>
            <p:ph type="ftr" sz="quarter" idx="11"/>
          </p:nvPr>
        </p:nvSpPr>
        <p:spPr/>
        <p:txBody>
          <a:bodyPr/>
          <a:lstStyle/>
          <a:p>
            <a:pPr defTabSz="964326">
              <a:defRPr/>
            </a:pPr>
            <a:endParaRPr lang="zh-CN" altLang="en-US"/>
          </a:p>
        </p:txBody>
      </p:sp>
      <p:sp>
        <p:nvSpPr>
          <p:cNvPr id="5" name="灯片编号占位符 4"/>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131289205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64326">
              <a:defRPr/>
            </a:pPr>
            <a:endParaRPr lang="zh-CN" altLang="en-US"/>
          </a:p>
        </p:txBody>
      </p:sp>
      <p:sp>
        <p:nvSpPr>
          <p:cNvPr id="3" name="页脚占位符 2"/>
          <p:cNvSpPr>
            <a:spLocks noGrp="1"/>
          </p:cNvSpPr>
          <p:nvPr>
            <p:ph type="ftr" sz="quarter" idx="11"/>
          </p:nvPr>
        </p:nvSpPr>
        <p:spPr/>
        <p:txBody>
          <a:bodyPr/>
          <a:lstStyle/>
          <a:p>
            <a:pPr defTabSz="964326">
              <a:defRPr/>
            </a:pPr>
            <a:endParaRPr lang="zh-CN" altLang="en-US"/>
          </a:p>
        </p:txBody>
      </p:sp>
      <p:sp>
        <p:nvSpPr>
          <p:cNvPr id="4" name="灯片编号占位符 3"/>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429079582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p>
        </p:txBody>
      </p:sp>
      <p:sp>
        <p:nvSpPr>
          <p:cNvPr id="3" name="内容占位符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964326">
              <a:defRPr/>
            </a:pPr>
            <a:endParaRPr lang="zh-CN" altLang="en-US"/>
          </a:p>
        </p:txBody>
      </p:sp>
      <p:sp>
        <p:nvSpPr>
          <p:cNvPr id="6" name="页脚占位符 5"/>
          <p:cNvSpPr>
            <a:spLocks noGrp="1"/>
          </p:cNvSpPr>
          <p:nvPr>
            <p:ph type="ftr" sz="quarter" idx="11"/>
          </p:nvPr>
        </p:nvSpPr>
        <p:spPr/>
        <p:txBody>
          <a:bodyPr/>
          <a:lstStyle/>
          <a:p>
            <a:pPr defTabSz="964326">
              <a:defRPr/>
            </a:pPr>
            <a:endParaRPr lang="zh-CN" altLang="en-US"/>
          </a:p>
        </p:txBody>
      </p:sp>
      <p:sp>
        <p:nvSpPr>
          <p:cNvPr id="7" name="灯片编号占位符 6"/>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559783584"/>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p>
        </p:txBody>
      </p:sp>
      <p:sp>
        <p:nvSpPr>
          <p:cNvPr id="3" name="图片占位符 2"/>
          <p:cNvSpPr>
            <a:spLocks noGrp="1"/>
          </p:cNvSpPr>
          <p:nvPr>
            <p:ph type="pic" idx="1"/>
          </p:nvPr>
        </p:nvSpPr>
        <p:spPr>
          <a:xfrm>
            <a:off x="5466644" y="1041368"/>
            <a:ext cx="6509742" cy="5139869"/>
          </a:xfrm>
        </p:spPr>
        <p:txBody>
          <a:bodyPr vert="horz" lIns="91440" tIns="45720" rIns="91440" bIns="45720" rtlCol="0">
            <a:normAutofit/>
          </a:bodyPr>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pPr marL="0" marR="0" lvl="0" indent="0" algn="l" defTabSz="964326" rtl="0" eaLnBrk="1" fontAlgn="auto" latinLnBrk="0" hangingPunct="1">
              <a:lnSpc>
                <a:spcPct val="90000"/>
              </a:lnSpc>
              <a:spcBef>
                <a:spcPts val="1055"/>
              </a:spcBef>
              <a:spcAft>
                <a:spcPts val="0"/>
              </a:spcAft>
              <a:buClrTx/>
              <a:buSzTx/>
              <a:buFont typeface="Arial" panose="020B0604020202020204" pitchFamily="34" charset="0"/>
              <a:buNone/>
              <a:defRPr/>
            </a:pPr>
            <a:endParaRPr kumimoji="0" lang="zh-CN" altLang="en-US" sz="3375"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964326">
              <a:defRPr/>
            </a:pPr>
            <a:endParaRPr lang="zh-CN" altLang="en-US"/>
          </a:p>
        </p:txBody>
      </p:sp>
      <p:sp>
        <p:nvSpPr>
          <p:cNvPr id="6" name="页脚占位符 5"/>
          <p:cNvSpPr>
            <a:spLocks noGrp="1"/>
          </p:cNvSpPr>
          <p:nvPr>
            <p:ph type="ftr" sz="quarter" idx="11"/>
          </p:nvPr>
        </p:nvSpPr>
        <p:spPr/>
        <p:txBody>
          <a:bodyPr/>
          <a:lstStyle/>
          <a:p>
            <a:pPr defTabSz="964326">
              <a:defRPr/>
            </a:pPr>
            <a:endParaRPr lang="zh-CN" altLang="en-US"/>
          </a:p>
        </p:txBody>
      </p:sp>
      <p:sp>
        <p:nvSpPr>
          <p:cNvPr id="7" name="灯片编号占位符 6"/>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386179375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192765081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02043" y="385071"/>
            <a:ext cx="2772668" cy="61293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6753278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3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77342" y="4840184"/>
            <a:ext cx="11090672" cy="1582142"/>
          </a:xfrm>
        </p:spPr>
        <p:txBody>
          <a:bodyPr/>
          <a:lstStyle>
            <a:lvl1pPr marL="0" indent="0">
              <a:buNone/>
              <a:defRPr sz="2530">
                <a:solidFill>
                  <a:schemeClr val="tx1">
                    <a:tint val="75000"/>
                  </a:schemeClr>
                </a:solidFill>
              </a:defRPr>
            </a:lvl1pPr>
            <a:lvl2pPr marL="481965" indent="0">
              <a:buNone/>
              <a:defRPr sz="2110">
                <a:solidFill>
                  <a:schemeClr val="tx1">
                    <a:tint val="75000"/>
                  </a:schemeClr>
                </a:solidFill>
              </a:defRPr>
            </a:lvl2pPr>
            <a:lvl3pPr marL="964565" indent="0">
              <a:buNone/>
              <a:defRPr sz="1900">
                <a:solidFill>
                  <a:schemeClr val="tx1">
                    <a:tint val="75000"/>
                  </a:schemeClr>
                </a:solidFill>
              </a:defRPr>
            </a:lvl3pPr>
            <a:lvl4pPr marL="1446530" indent="0">
              <a:buNone/>
              <a:defRPr sz="1685">
                <a:solidFill>
                  <a:schemeClr val="tx1">
                    <a:tint val="75000"/>
                  </a:schemeClr>
                </a:solidFill>
              </a:defRPr>
            </a:lvl4pPr>
            <a:lvl5pPr marL="1928495" indent="0">
              <a:buNone/>
              <a:defRPr sz="1685">
                <a:solidFill>
                  <a:schemeClr val="tx1">
                    <a:tint val="75000"/>
                  </a:schemeClr>
                </a:solidFill>
              </a:defRPr>
            </a:lvl5pPr>
            <a:lvl6pPr marL="2411095" indent="0">
              <a:buNone/>
              <a:defRPr sz="1685">
                <a:solidFill>
                  <a:schemeClr val="tx1">
                    <a:tint val="75000"/>
                  </a:schemeClr>
                </a:solidFill>
              </a:defRPr>
            </a:lvl6pPr>
            <a:lvl7pPr marL="2893060" indent="0">
              <a:buNone/>
              <a:defRPr sz="1685">
                <a:solidFill>
                  <a:schemeClr val="tx1">
                    <a:tint val="75000"/>
                  </a:schemeClr>
                </a:solidFill>
              </a:defRPr>
            </a:lvl7pPr>
            <a:lvl8pPr marL="3375025" indent="0">
              <a:buNone/>
              <a:defRPr sz="1685">
                <a:solidFill>
                  <a:schemeClr val="tx1">
                    <a:tint val="75000"/>
                  </a:schemeClr>
                </a:solidFill>
              </a:defRPr>
            </a:lvl8pPr>
            <a:lvl9pPr marL="3856990" indent="0">
              <a:buNone/>
              <a:defRPr sz="1685">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2BF82D2-7A68-459D-A996-9BDDA2518FA4}" type="datetimeFigureOut">
              <a:rPr lang="zh-CN" altLang="en-US" smtClean="0"/>
              <a:t>2020/8/22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84039" y="1925358"/>
            <a:ext cx="5464969" cy="45890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509742" y="1925358"/>
            <a:ext cx="5464969" cy="45890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t>2020/8/22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85715" y="1773004"/>
            <a:ext cx="5439853" cy="86892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a:t>编辑母版文本样式</a:t>
            </a:r>
          </a:p>
        </p:txBody>
      </p:sp>
      <p:sp>
        <p:nvSpPr>
          <p:cNvPr id="4" name="Content Placeholder 3"/>
          <p:cNvSpPr>
            <a:spLocks noGrp="1"/>
          </p:cNvSpPr>
          <p:nvPr>
            <p:ph sz="half" idx="2" hasCustomPrompt="1"/>
          </p:nvPr>
        </p:nvSpPr>
        <p:spPr>
          <a:xfrm>
            <a:off x="885715" y="2641926"/>
            <a:ext cx="5439853" cy="38858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509742" y="1773004"/>
            <a:ext cx="5466644" cy="86892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a:t>编辑母版文本样式</a:t>
            </a:r>
          </a:p>
        </p:txBody>
      </p:sp>
      <p:sp>
        <p:nvSpPr>
          <p:cNvPr id="6" name="Content Placeholder 5"/>
          <p:cNvSpPr>
            <a:spLocks noGrp="1"/>
          </p:cNvSpPr>
          <p:nvPr>
            <p:ph sz="quarter" idx="4" hasCustomPrompt="1"/>
          </p:nvPr>
        </p:nvSpPr>
        <p:spPr>
          <a:xfrm>
            <a:off x="6509742" y="2641926"/>
            <a:ext cx="5466644" cy="38858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t>2020/8/22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t>2020/8/22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2020/8/22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466644" y="1041368"/>
            <a:ext cx="6509742" cy="5139869"/>
          </a:xfrm>
        </p:spPr>
        <p:txBody>
          <a:bodyPr/>
          <a:lstStyle>
            <a:lvl1pPr>
              <a:defRPr sz="3375"/>
            </a:lvl1pPr>
            <a:lvl2pPr>
              <a:defRPr sz="2955"/>
            </a:lvl2pPr>
            <a:lvl3pPr>
              <a:defRPr sz="2530"/>
            </a:lvl3pPr>
            <a:lvl4pPr>
              <a:defRPr sz="2110"/>
            </a:lvl4pPr>
            <a:lvl5pPr>
              <a:defRPr sz="2110"/>
            </a:lvl5pPr>
            <a:lvl6pPr>
              <a:defRPr sz="2110"/>
            </a:lvl6pPr>
            <a:lvl7pPr>
              <a:defRPr sz="2110"/>
            </a:lvl7pPr>
            <a:lvl8pPr>
              <a:defRPr sz="2110"/>
            </a:lvl8pPr>
            <a:lvl9pPr>
              <a:defRPr sz="211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85715" y="2169795"/>
            <a:ext cx="4147281" cy="4019814"/>
          </a:xfrm>
        </p:spPr>
        <p:txBody>
          <a:bodyPr/>
          <a:lstStyle>
            <a:lvl1pPr marL="0" indent="0">
              <a:buNone/>
              <a:defRPr sz="1685"/>
            </a:lvl1pPr>
            <a:lvl2pPr marL="481965" indent="0">
              <a:buNone/>
              <a:defRPr sz="1475"/>
            </a:lvl2pPr>
            <a:lvl3pPr marL="964565" indent="0">
              <a:buNone/>
              <a:defRPr sz="1265"/>
            </a:lvl3pPr>
            <a:lvl4pPr marL="1446530" indent="0">
              <a:buNone/>
              <a:defRPr sz="1055"/>
            </a:lvl4pPr>
            <a:lvl5pPr marL="1928495" indent="0">
              <a:buNone/>
              <a:defRPr sz="1055"/>
            </a:lvl5pPr>
            <a:lvl6pPr marL="2411095" indent="0">
              <a:buNone/>
              <a:defRPr sz="1055"/>
            </a:lvl6pPr>
            <a:lvl7pPr marL="2893060" indent="0">
              <a:buNone/>
              <a:defRPr sz="1055"/>
            </a:lvl7pPr>
            <a:lvl8pPr marL="3375025" indent="0">
              <a:buNone/>
              <a:defRPr sz="1055"/>
            </a:lvl8pPr>
            <a:lvl9pPr marL="3856990" indent="0">
              <a:buNone/>
              <a:defRPr sz="1055"/>
            </a:lvl9pPr>
          </a:lstStyle>
          <a:p>
            <a:pPr lvl="0"/>
            <a:r>
              <a:rPr lang="zh-CN" altLang="en-US"/>
              <a:t>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t>2020/8/22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1965" indent="0">
              <a:buNone/>
              <a:defRPr sz="2955"/>
            </a:lvl2pPr>
            <a:lvl3pPr marL="964565" indent="0">
              <a:buNone/>
              <a:defRPr sz="2530"/>
            </a:lvl3pPr>
            <a:lvl4pPr marL="1446530" indent="0">
              <a:buNone/>
              <a:defRPr sz="2110"/>
            </a:lvl4pPr>
            <a:lvl5pPr marL="1928495" indent="0">
              <a:buNone/>
              <a:defRPr sz="2110"/>
            </a:lvl5pPr>
            <a:lvl6pPr marL="2411095" indent="0">
              <a:buNone/>
              <a:defRPr sz="2110"/>
            </a:lvl6pPr>
            <a:lvl7pPr marL="2893060" indent="0">
              <a:buNone/>
              <a:defRPr sz="2110"/>
            </a:lvl7pPr>
            <a:lvl8pPr marL="3375025" indent="0">
              <a:buNone/>
              <a:defRPr sz="2110"/>
            </a:lvl8pPr>
            <a:lvl9pPr marL="3856990" indent="0">
              <a:buNone/>
              <a:defRPr sz="211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85715" y="2169795"/>
            <a:ext cx="4147281" cy="4019814"/>
          </a:xfrm>
        </p:spPr>
        <p:txBody>
          <a:bodyPr/>
          <a:lstStyle>
            <a:lvl1pPr marL="0" indent="0">
              <a:buNone/>
              <a:defRPr sz="1685"/>
            </a:lvl1pPr>
            <a:lvl2pPr marL="481965" indent="0">
              <a:buNone/>
              <a:defRPr sz="1475"/>
            </a:lvl2pPr>
            <a:lvl3pPr marL="964565" indent="0">
              <a:buNone/>
              <a:defRPr sz="1265"/>
            </a:lvl3pPr>
            <a:lvl4pPr marL="1446530" indent="0">
              <a:buNone/>
              <a:defRPr sz="1055"/>
            </a:lvl4pPr>
            <a:lvl5pPr marL="1928495" indent="0">
              <a:buNone/>
              <a:defRPr sz="1055"/>
            </a:lvl5pPr>
            <a:lvl6pPr marL="2411095" indent="0">
              <a:buNone/>
              <a:defRPr sz="1055"/>
            </a:lvl6pPr>
            <a:lvl7pPr marL="2893060" indent="0">
              <a:buNone/>
              <a:defRPr sz="1055"/>
            </a:lvl7pPr>
            <a:lvl8pPr marL="3375025" indent="0">
              <a:buNone/>
              <a:defRPr sz="1055"/>
            </a:lvl8pPr>
            <a:lvl9pPr marL="3856990" indent="0">
              <a:buNone/>
              <a:defRPr sz="1055"/>
            </a:lvl9pPr>
          </a:lstStyle>
          <a:p>
            <a:pPr lvl="0"/>
            <a:r>
              <a:rPr lang="zh-CN" altLang="en-US"/>
              <a:t>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t>2020/8/22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2020/8/22</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87" r:id="rId14"/>
  </p:sldLayoutIdLst>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84039" y="385072"/>
            <a:ext cx="11090672" cy="1397978"/>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884039" y="1925358"/>
            <a:ext cx="11090672" cy="458905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pPr defTabSz="964326">
              <a:defRPr/>
            </a:pPr>
            <a:fld id="{7F4BC8E5-9757-4C45-8458-6FB4B17050D2}" type="datetimeFigureOut">
              <a:rPr lang="zh-CN" altLang="en-US" smtClean="0"/>
              <a:pPr defTabSz="964326">
                <a:defRPr/>
              </a:pPr>
              <a:t>2020/8/22</a:t>
            </a:fld>
            <a:endParaRPr lang="zh-CN" altLang="en-US"/>
          </a:p>
        </p:txBody>
      </p:sp>
      <p:sp>
        <p:nvSpPr>
          <p:cNvPr id="5" name="页脚占位符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pPr defTabSz="964326">
              <a:defRPr/>
            </a:pPr>
            <a:endParaRPr lang="zh-CN" altLang="en-US"/>
          </a:p>
        </p:txBody>
      </p:sp>
      <p:sp>
        <p:nvSpPr>
          <p:cNvPr id="6" name="灯片编号占位符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324095211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hf sldNum="0" hdr="0" ftr="0" dt="0"/>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zh-CN"/>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2.xml"/><Relationship Id="rId7" Type="http://schemas.openxmlformats.org/officeDocument/2006/relationships/image" Target="../media/image1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0.png"/><Relationship Id="rId5" Type="http://schemas.openxmlformats.org/officeDocument/2006/relationships/image" Target="../media/image29.gif"/><Relationship Id="rId10" Type="http://schemas.openxmlformats.org/officeDocument/2006/relationships/image" Target="../media/image4.png"/><Relationship Id="rId4" Type="http://schemas.openxmlformats.org/officeDocument/2006/relationships/notesSlide" Target="../notesSlides/notesSlide10.xml"/><Relationship Id="rId9" Type="http://schemas.openxmlformats.org/officeDocument/2006/relationships/image" Target="../media/image32.gif"/></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slideLayout" Target="../slideLayouts/slideLayout12.xml"/><Relationship Id="rId7" Type="http://schemas.openxmlformats.org/officeDocument/2006/relationships/image" Target="../media/image34.gif"/><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3.png"/><Relationship Id="rId5" Type="http://schemas.openxmlformats.org/officeDocument/2006/relationships/image" Target="../media/image13.png"/><Relationship Id="rId4" Type="http://schemas.openxmlformats.org/officeDocument/2006/relationships/notesSlide" Target="../notesSlides/notesSlide11.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6.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notesSlide" Target="../notesSlides/notesSlide1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7.xml"/><Relationship Id="rId5" Type="http://schemas.openxmlformats.org/officeDocument/2006/relationships/audio" Target="../media/media12.m4a"/><Relationship Id="rId4" Type="http://schemas.microsoft.com/office/2007/relationships/media" Target="../media/media12.m4a"/><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3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8.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slideLayout" Target="../slideLayouts/slideLayout12.xml"/><Relationship Id="rId7" Type="http://schemas.openxmlformats.org/officeDocument/2006/relationships/image" Target="../media/image41.emf"/><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0.emf"/><Relationship Id="rId5" Type="http://schemas.openxmlformats.org/officeDocument/2006/relationships/image" Target="../media/image13.png"/><Relationship Id="rId4" Type="http://schemas.openxmlformats.org/officeDocument/2006/relationships/notesSlide" Target="../notesSlides/notesSlide15.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slideLayout" Target="../slideLayouts/slideLayout12.xml"/><Relationship Id="rId7" Type="http://schemas.openxmlformats.org/officeDocument/2006/relationships/image" Target="../media/image2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gif"/><Relationship Id="rId5" Type="http://schemas.openxmlformats.org/officeDocument/2006/relationships/image" Target="../media/image13.png"/><Relationship Id="rId10" Type="http://schemas.openxmlformats.org/officeDocument/2006/relationships/image" Target="../media/image4.png"/><Relationship Id="rId4" Type="http://schemas.openxmlformats.org/officeDocument/2006/relationships/notesSlide" Target="../notesSlides/notesSlide16.xml"/><Relationship Id="rId9" Type="http://schemas.openxmlformats.org/officeDocument/2006/relationships/image" Target="../media/image44.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5.png"/><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47.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6.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slideLayout" Target="../slideLayouts/slideLayout12.xml"/><Relationship Id="rId7" Type="http://schemas.openxmlformats.org/officeDocument/2006/relationships/image" Target="../media/image49.emf"/><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8.png"/><Relationship Id="rId5" Type="http://schemas.openxmlformats.org/officeDocument/2006/relationships/image" Target="../media/image13.png"/><Relationship Id="rId4" Type="http://schemas.openxmlformats.org/officeDocument/2006/relationships/notesSlide" Target="../notesSlides/notesSlide19.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audio" Target="../media/media2.m4a"/><Relationship Id="rId17" Type="http://schemas.openxmlformats.org/officeDocument/2006/relationships/image" Target="../media/image4.png"/><Relationship Id="rId2" Type="http://schemas.openxmlformats.org/officeDocument/2006/relationships/tags" Target="../tags/tag2.xml"/><Relationship Id="rId16"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microsoft.com/office/2007/relationships/media" Target="../media/media2.m4a"/><Relationship Id="rId5" Type="http://schemas.openxmlformats.org/officeDocument/2006/relationships/tags" Target="../tags/tag5.xml"/><Relationship Id="rId15" Type="http://schemas.openxmlformats.org/officeDocument/2006/relationships/image" Target="../media/image5.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slideLayout" Target="../slideLayouts/slideLayout12.xml"/><Relationship Id="rId7" Type="http://schemas.openxmlformats.org/officeDocument/2006/relationships/image" Target="../media/image52.emf"/><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1.emf"/><Relationship Id="rId11" Type="http://schemas.openxmlformats.org/officeDocument/2006/relationships/image" Target="../media/image4.png"/><Relationship Id="rId5" Type="http://schemas.openxmlformats.org/officeDocument/2006/relationships/image" Target="../media/image13.png"/><Relationship Id="rId10" Type="http://schemas.openxmlformats.org/officeDocument/2006/relationships/image" Target="../media/image54.emf"/><Relationship Id="rId4" Type="http://schemas.openxmlformats.org/officeDocument/2006/relationships/notesSlide" Target="../notesSlides/notesSlide20.xml"/><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56.gif"/><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55.png"/><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59.gif"/><Relationship Id="rId3" Type="http://schemas.openxmlformats.org/officeDocument/2006/relationships/slideLayout" Target="../slideLayouts/slideLayout12.xml"/><Relationship Id="rId7" Type="http://schemas.openxmlformats.org/officeDocument/2006/relationships/image" Target="../media/image58.gif"/><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7.png"/><Relationship Id="rId5" Type="http://schemas.openxmlformats.org/officeDocument/2006/relationships/image" Target="../media/image13.png"/><Relationship Id="rId4" Type="http://schemas.openxmlformats.org/officeDocument/2006/relationships/notesSlide" Target="../notesSlides/notesSlide22.xml"/><Relationship Id="rId9"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60.png"/><Relationship Id="rId5" Type="http://schemas.openxmlformats.org/officeDocument/2006/relationships/image" Target="../media/image1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6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61.emf"/><Relationship Id="rId5" Type="http://schemas.openxmlformats.org/officeDocument/2006/relationships/image" Target="../media/image1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tags" Target="../tags/tag22.xml"/><Relationship Id="rId7" Type="http://schemas.openxmlformats.org/officeDocument/2006/relationships/notesSlide" Target="../notesSlides/notesSlide25.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7.xml"/><Relationship Id="rId5" Type="http://schemas.openxmlformats.org/officeDocument/2006/relationships/audio" Target="../media/media24.m4a"/><Relationship Id="rId4" Type="http://schemas.microsoft.com/office/2007/relationships/media" Target="../media/media24.m4a"/><Relationship Id="rId9"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image" Target="../media/image65.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4.jpg"/><Relationship Id="rId5" Type="http://schemas.openxmlformats.org/officeDocument/2006/relationships/image" Target="../media/image1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image" Target="../media/image67.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66.png"/><Relationship Id="rId5" Type="http://schemas.openxmlformats.org/officeDocument/2006/relationships/image" Target="../media/image1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7.jpe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oleObject" Target="../embeddings/oleObject3.bin"/><Relationship Id="rId18" Type="http://schemas.openxmlformats.org/officeDocument/2006/relationships/image" Target="../media/image12.emf"/><Relationship Id="rId3" Type="http://schemas.openxmlformats.org/officeDocument/2006/relationships/audio" Target="../media/media3.m4a"/><Relationship Id="rId7" Type="http://schemas.openxmlformats.org/officeDocument/2006/relationships/image" Target="../media/image14.emf"/><Relationship Id="rId12" Type="http://schemas.openxmlformats.org/officeDocument/2006/relationships/image" Target="../media/image9.wmf"/><Relationship Id="rId17" Type="http://schemas.openxmlformats.org/officeDocument/2006/relationships/oleObject" Target="../embeddings/oleObject5.bin"/><Relationship Id="rId2" Type="http://schemas.microsoft.com/office/2007/relationships/media" Target="../media/media3.m4a"/><Relationship Id="rId16" Type="http://schemas.openxmlformats.org/officeDocument/2006/relationships/image" Target="../media/image11.emf"/><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oleObject" Target="../embeddings/oleObject2.bin"/><Relationship Id="rId5" Type="http://schemas.openxmlformats.org/officeDocument/2006/relationships/notesSlide" Target="../notesSlides/notesSlide4.xml"/><Relationship Id="rId15" Type="http://schemas.openxmlformats.org/officeDocument/2006/relationships/oleObject" Target="../embeddings/oleObject4.bin"/><Relationship Id="rId10" Type="http://schemas.openxmlformats.org/officeDocument/2006/relationships/image" Target="../media/image8.wmf"/><Relationship Id="rId19" Type="http://schemas.openxmlformats.org/officeDocument/2006/relationships/image" Target="../media/image4.png"/><Relationship Id="rId4" Type="http://schemas.openxmlformats.org/officeDocument/2006/relationships/slideLayout" Target="../slideLayouts/slideLayout12.xml"/><Relationship Id="rId9" Type="http://schemas.openxmlformats.org/officeDocument/2006/relationships/oleObject" Target="../embeddings/oleObject1.bin"/><Relationship Id="rId14" Type="http://schemas.openxmlformats.org/officeDocument/2006/relationships/image" Target="../media/image10.wmf"/></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16.xml"/><Relationship Id="rId7" Type="http://schemas.openxmlformats.org/officeDocument/2006/relationships/notesSlide" Target="../notesSlides/notesSlide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7.xml"/><Relationship Id="rId5" Type="http://schemas.openxmlformats.org/officeDocument/2006/relationships/audio" Target="../media/media4.m4a"/><Relationship Id="rId4" Type="http://schemas.microsoft.com/office/2007/relationships/media" Target="../media/media4.m4a"/><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1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2.xml"/><Relationship Id="rId7" Type="http://schemas.openxmlformats.org/officeDocument/2006/relationships/image" Target="../media/image1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0.png"/><Relationship Id="rId5" Type="http://schemas.openxmlformats.org/officeDocument/2006/relationships/image" Target="../media/image19.gif"/><Relationship Id="rId10" Type="http://schemas.openxmlformats.org/officeDocument/2006/relationships/image" Target="../media/image4.png"/><Relationship Id="rId4" Type="http://schemas.openxmlformats.org/officeDocument/2006/relationships/notesSlide" Target="../notesSlides/notesSlide7.xml"/><Relationship Id="rId9" Type="http://schemas.openxmlformats.org/officeDocument/2006/relationships/image" Target="../media/image22.gif"/></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24.gif"/><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2.xml"/><Relationship Id="rId7" Type="http://schemas.openxmlformats.org/officeDocument/2006/relationships/image" Target="../media/image1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6.png"/><Relationship Id="rId5" Type="http://schemas.openxmlformats.org/officeDocument/2006/relationships/image" Target="../media/image25.gif"/><Relationship Id="rId10" Type="http://schemas.openxmlformats.org/officeDocument/2006/relationships/image" Target="../media/image4.png"/><Relationship Id="rId4" Type="http://schemas.openxmlformats.org/officeDocument/2006/relationships/notesSlide" Target="../notesSlides/notesSlide9.xml"/><Relationship Id="rId9"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3" y="0"/>
            <a:ext cx="12858044" cy="7232650"/>
          </a:xfrm>
          <a:custGeom>
            <a:avLst/>
            <a:gdLst/>
            <a:ahLst/>
            <a:cxnLst/>
            <a:rect l="l" t="t" r="r" b="b"/>
            <a:pathLst>
              <a:path w="12192000" h="6858000">
                <a:moveTo>
                  <a:pt x="0" y="0"/>
                </a:moveTo>
                <a:lnTo>
                  <a:pt x="12192000" y="0"/>
                </a:lnTo>
                <a:lnTo>
                  <a:pt x="12192000" y="6858000"/>
                </a:lnTo>
                <a:lnTo>
                  <a:pt x="0" y="6858000"/>
                </a:lnTo>
                <a:lnTo>
                  <a:pt x="0" y="0"/>
                </a:lnTo>
                <a:close/>
              </a:path>
            </a:pathLst>
          </a:custGeom>
          <a:solidFill>
            <a:srgbClr val="20232D"/>
          </a:solidFill>
        </p:spPr>
        <p:txBody>
          <a:bodyPr wrap="square" lIns="0" tIns="0" rIns="0" bIns="0" rtlCol="0"/>
          <a:lstStyle/>
          <a:p>
            <a:endParaRPr sz="1900"/>
          </a:p>
        </p:txBody>
      </p:sp>
      <p:sp>
        <p:nvSpPr>
          <p:cNvPr id="3" name="object 3"/>
          <p:cNvSpPr/>
          <p:nvPr/>
        </p:nvSpPr>
        <p:spPr>
          <a:xfrm>
            <a:off x="353" y="0"/>
            <a:ext cx="12858044" cy="7232650"/>
          </a:xfrm>
          <a:prstGeom prst="rect">
            <a:avLst/>
          </a:prstGeom>
          <a:blipFill>
            <a:blip r:embed="rId5" cstate="print"/>
            <a:stretch>
              <a:fillRect/>
            </a:stretch>
          </a:blipFill>
        </p:spPr>
        <p:txBody>
          <a:bodyPr wrap="square" lIns="0" tIns="0" rIns="0" bIns="0" rtlCol="0"/>
          <a:lstStyle/>
          <a:p>
            <a:endParaRPr sz="1900"/>
          </a:p>
        </p:txBody>
      </p:sp>
      <p:sp>
        <p:nvSpPr>
          <p:cNvPr id="4" name="object 4"/>
          <p:cNvSpPr/>
          <p:nvPr/>
        </p:nvSpPr>
        <p:spPr>
          <a:xfrm>
            <a:off x="4912127" y="2102290"/>
            <a:ext cx="3034497" cy="2573216"/>
          </a:xfrm>
          <a:prstGeom prst="rect">
            <a:avLst/>
          </a:prstGeom>
          <a:blipFill>
            <a:blip r:embed="rId6" cstate="print"/>
            <a:stretch>
              <a:fillRect/>
            </a:stretch>
          </a:blipFill>
        </p:spPr>
        <p:txBody>
          <a:bodyPr wrap="square" lIns="0" tIns="0" rIns="0" bIns="0" rtlCol="0"/>
          <a:lstStyle/>
          <a:p>
            <a:endParaRPr sz="1900"/>
          </a:p>
        </p:txBody>
      </p:sp>
      <p:sp>
        <p:nvSpPr>
          <p:cNvPr id="5" name="文本框 4"/>
          <p:cNvSpPr txBox="1"/>
          <p:nvPr/>
        </p:nvSpPr>
        <p:spPr>
          <a:xfrm>
            <a:off x="4125119" y="4840461"/>
            <a:ext cx="4608512" cy="1446550"/>
          </a:xfrm>
          <a:prstGeom prst="rect">
            <a:avLst/>
          </a:prstGeom>
          <a:noFill/>
        </p:spPr>
        <p:txBody>
          <a:bodyPr wrap="square" rtlCol="0">
            <a:spAutoFit/>
          </a:bodyPr>
          <a:lstStyle/>
          <a:p>
            <a:pPr algn="ctr"/>
            <a:r>
              <a:rPr lang="zh-CN" altLang="en-US" sz="4000" dirty="0"/>
              <a:t>机械原理</a:t>
            </a:r>
            <a:endParaRPr lang="en-US" altLang="zh-CN" sz="4000" dirty="0" smtClean="0"/>
          </a:p>
          <a:p>
            <a:pPr algn="ctr"/>
            <a:r>
              <a:rPr lang="zh-CN" altLang="en-US" sz="2400" dirty="0" smtClean="0"/>
              <a:t>主讲人：董仕豪</a:t>
            </a:r>
            <a:endParaRPr lang="en-US" altLang="zh-CN" sz="2400" dirty="0" smtClean="0"/>
          </a:p>
          <a:p>
            <a:pPr algn="ctr"/>
            <a:r>
              <a:rPr lang="zh-CN" altLang="en-US" sz="2400" dirty="0" smtClean="0"/>
              <a:t>邮箱：</a:t>
            </a:r>
            <a:r>
              <a:rPr lang="en-US" altLang="zh-CN" sz="2400" dirty="0" smtClean="0"/>
              <a:t>kiterunner347@sjtu.edu.cn</a:t>
            </a:r>
            <a:endParaRPr lang="zh-CN" altLang="en-US" sz="2400" dirty="0"/>
          </a:p>
        </p:txBody>
      </p:sp>
      <p:pic>
        <p:nvPicPr>
          <p:cNvPr id="11" name="音频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8050" y="6711950"/>
            <a:ext cx="304800" cy="304800"/>
          </a:xfrm>
          <a:prstGeom prst="rect">
            <a:avLst/>
          </a:prstGeom>
        </p:spPr>
      </p:pic>
    </p:spTree>
  </p:cSld>
  <p:clrMapOvr>
    <a:masterClrMapping/>
  </p:clrMapOvr>
  <p:transition spd="slow" advTm="388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058970" y="1808382"/>
            <a:ext cx="3945142" cy="7008790"/>
            <a:chOff x="7869535" y="1848305"/>
            <a:chExt cx="3945142" cy="700879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535" y="1848305"/>
              <a:ext cx="3945142" cy="7008790"/>
            </a:xfrm>
            <a:prstGeom prst="rect">
              <a:avLst/>
            </a:prstGeom>
          </p:spPr>
        </p:pic>
        <p:pic>
          <p:nvPicPr>
            <p:cNvPr id="6" name="图片 5"/>
            <p:cNvPicPr>
              <a:picLocks noChangeAspect="1"/>
            </p:cNvPicPr>
            <p:nvPr/>
          </p:nvPicPr>
          <p:blipFill>
            <a:blip r:embed="rId6"/>
            <a:stretch>
              <a:fillRect/>
            </a:stretch>
          </p:blipFill>
          <p:spPr>
            <a:xfrm>
              <a:off x="7869535" y="6784676"/>
              <a:ext cx="3945142" cy="2072419"/>
            </a:xfrm>
            <a:prstGeom prst="rect">
              <a:avLst/>
            </a:prstGeom>
          </p:spPr>
        </p:pic>
        <p:pic>
          <p:nvPicPr>
            <p:cNvPr id="13" name="图片 12"/>
            <p:cNvPicPr>
              <a:picLocks noChangeAspect="1"/>
            </p:cNvPicPr>
            <p:nvPr/>
          </p:nvPicPr>
          <p:blipFill>
            <a:blip r:embed="rId6"/>
            <a:stretch>
              <a:fillRect/>
            </a:stretch>
          </p:blipFill>
          <p:spPr>
            <a:xfrm>
              <a:off x="7869535" y="1852844"/>
              <a:ext cx="3945142" cy="2072419"/>
            </a:xfrm>
            <a:prstGeom prst="rect">
              <a:avLst/>
            </a:prstGeom>
          </p:spPr>
        </p:pic>
      </p:grpSp>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间歇运动机构</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8"/>
          <a:stretch>
            <a:fillRect/>
          </a:stretch>
        </p:blipFill>
        <p:spPr>
          <a:xfrm>
            <a:off x="625988" y="1000820"/>
            <a:ext cx="6085019" cy="4104456"/>
          </a:xfrm>
          <a:prstGeom prst="rect">
            <a:avLst/>
          </a:prstGeom>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1281" y="1024037"/>
            <a:ext cx="4680520" cy="2603539"/>
          </a:xfrm>
          <a:prstGeom prst="rect">
            <a:avLst/>
          </a:prstGeom>
        </p:spPr>
      </p:pic>
      <p:sp>
        <p:nvSpPr>
          <p:cNvPr id="4" name="矩形 3"/>
          <p:cNvSpPr/>
          <p:nvPr/>
        </p:nvSpPr>
        <p:spPr>
          <a:xfrm>
            <a:off x="625988" y="5348665"/>
            <a:ext cx="6429375" cy="1477328"/>
          </a:xfrm>
          <a:prstGeom prst="rect">
            <a:avLst/>
          </a:prstGeom>
        </p:spPr>
        <p:txBody>
          <a:bodyPr>
            <a:spAutoFit/>
          </a:bodyPr>
          <a:lstStyle/>
          <a:p>
            <a:r>
              <a:rPr lang="zh-CN" altLang="en-US" dirty="0" smtClean="0"/>
              <a:t>        间歇运动机构</a:t>
            </a:r>
            <a:r>
              <a:rPr lang="zh-CN" altLang="en-US" dirty="0"/>
              <a:t>是指有些机械需要其</a:t>
            </a:r>
            <a:r>
              <a:rPr lang="zh-CN" altLang="en-US" dirty="0">
                <a:solidFill>
                  <a:srgbClr val="FFFF00"/>
                </a:solidFill>
              </a:rPr>
              <a:t>构件周期地运动和停歇</a:t>
            </a:r>
            <a:r>
              <a:rPr lang="zh-CN" altLang="en-US" dirty="0"/>
              <a:t>。能够将原动件的连续转动转变为从动件周期性运动和停歇的机构。例如牛头刨床工作台的横向进给运动，电影放映机的送片运动等都用有间歇运动机构。常见的间歇运动机构有：棘轮机构、槽轮机构、连杆机构和不完全齿轮机构</a:t>
            </a:r>
          </a:p>
        </p:txBody>
      </p:sp>
      <p:pic>
        <p:nvPicPr>
          <p:cNvPr id="14" name="音频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612700713"/>
      </p:ext>
    </p:extLst>
  </p:cSld>
  <p:clrMapOvr>
    <a:masterClrMapping/>
  </p:clrMapOvr>
  <p:transition spd="slow" advTm="1804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lvl="0" algn="ctr">
              <a:defRPr/>
            </a:pPr>
            <a:r>
              <a:rPr lang="zh-CN" altLang="en-US" sz="3200"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螺旋传动机构</a:t>
            </a:r>
            <a:endParaRPr lang="en-US" altLang="zh-CN" sz="3200"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6"/>
          <a:stretch>
            <a:fillRect/>
          </a:stretch>
        </p:blipFill>
        <p:spPr>
          <a:xfrm>
            <a:off x="545871" y="1004732"/>
            <a:ext cx="7107640" cy="4674159"/>
          </a:xfrm>
          <a:prstGeom prst="rect">
            <a:avLst/>
          </a:prstGeom>
        </p:spPr>
      </p:pic>
      <p:sp>
        <p:nvSpPr>
          <p:cNvPr id="3" name="矩形 2"/>
          <p:cNvSpPr/>
          <p:nvPr/>
        </p:nvSpPr>
        <p:spPr>
          <a:xfrm>
            <a:off x="571068" y="5799825"/>
            <a:ext cx="5570275" cy="1077218"/>
          </a:xfrm>
          <a:prstGeom prst="rect">
            <a:avLst/>
          </a:prstGeom>
        </p:spPr>
        <p:txBody>
          <a:bodyPr wrap="square">
            <a:spAutoFit/>
          </a:bodyPr>
          <a:lstStyle/>
          <a:p>
            <a:r>
              <a:rPr lang="zh-CN" altLang="en-US" sz="2800" dirty="0" smtClean="0">
                <a:solidFill>
                  <a:srgbClr val="FFFF00"/>
                </a:solidFill>
              </a:rPr>
              <a:t>传力螺旋：</a:t>
            </a:r>
            <a:r>
              <a:rPr lang="zh-CN" altLang="en-US" dirty="0" smtClean="0"/>
              <a:t>举重</a:t>
            </a:r>
            <a:r>
              <a:rPr lang="zh-CN" altLang="en-US" dirty="0"/>
              <a:t>器、千斤顶、加压螺旋</a:t>
            </a:r>
          </a:p>
          <a:p>
            <a:r>
              <a:rPr lang="zh-CN" altLang="en-US" dirty="0"/>
              <a:t>用途：传递动力，以小转矩产生大轴向力，要求自锁</a:t>
            </a:r>
          </a:p>
          <a:p>
            <a:r>
              <a:rPr lang="zh-CN" altLang="en-US" dirty="0"/>
              <a:t>特点：低速、间歇工作，传递轴向力大、自锁</a:t>
            </a:r>
          </a:p>
        </p:txBody>
      </p:sp>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2890" y="1004732"/>
            <a:ext cx="4384232" cy="2466131"/>
          </a:xfrm>
          <a:prstGeom prst="rect">
            <a:avLst/>
          </a:prstGeom>
        </p:spPr>
      </p:pic>
      <p:sp>
        <p:nvSpPr>
          <p:cNvPr id="5" name="矩形 4"/>
          <p:cNvSpPr/>
          <p:nvPr/>
        </p:nvSpPr>
        <p:spPr>
          <a:xfrm>
            <a:off x="8136536" y="3833613"/>
            <a:ext cx="4438823" cy="1077218"/>
          </a:xfrm>
          <a:prstGeom prst="rect">
            <a:avLst/>
          </a:prstGeom>
        </p:spPr>
        <p:txBody>
          <a:bodyPr wrap="square">
            <a:spAutoFit/>
          </a:bodyPr>
          <a:lstStyle/>
          <a:p>
            <a:r>
              <a:rPr lang="zh-CN" altLang="en-US" sz="2800" dirty="0">
                <a:solidFill>
                  <a:srgbClr val="FFFF00"/>
                </a:solidFill>
              </a:rPr>
              <a:t>传导螺旋 </a:t>
            </a:r>
            <a:r>
              <a:rPr lang="zh-CN" altLang="en-US" sz="2800" dirty="0" smtClean="0">
                <a:solidFill>
                  <a:srgbClr val="FFFF00"/>
                </a:solidFill>
              </a:rPr>
              <a:t>：</a:t>
            </a:r>
            <a:r>
              <a:rPr lang="zh-CN" altLang="en-US" dirty="0" smtClean="0"/>
              <a:t>机床</a:t>
            </a:r>
            <a:r>
              <a:rPr lang="zh-CN" altLang="en-US" dirty="0"/>
              <a:t>进给丝杠</a:t>
            </a:r>
          </a:p>
          <a:p>
            <a:r>
              <a:rPr lang="zh-CN" altLang="en-US" dirty="0"/>
              <a:t>用途：传递运动，要求有较高精度</a:t>
            </a:r>
          </a:p>
          <a:p>
            <a:r>
              <a:rPr lang="zh-CN" altLang="en-US" dirty="0"/>
              <a:t>特点：速度高、连续工作、精度高</a:t>
            </a:r>
          </a:p>
        </p:txBody>
      </p:sp>
      <p:sp>
        <p:nvSpPr>
          <p:cNvPr id="6" name="矩形 5"/>
          <p:cNvSpPr/>
          <p:nvPr/>
        </p:nvSpPr>
        <p:spPr>
          <a:xfrm>
            <a:off x="8136536" y="5073255"/>
            <a:ext cx="4181460" cy="1631216"/>
          </a:xfrm>
          <a:prstGeom prst="rect">
            <a:avLst/>
          </a:prstGeom>
        </p:spPr>
        <p:txBody>
          <a:bodyPr wrap="square">
            <a:spAutoFit/>
          </a:bodyPr>
          <a:lstStyle/>
          <a:p>
            <a:r>
              <a:rPr lang="zh-CN" altLang="en-US" sz="2800" dirty="0">
                <a:solidFill>
                  <a:srgbClr val="FFFF00"/>
                </a:solidFill>
              </a:rPr>
              <a:t>调整</a:t>
            </a:r>
            <a:r>
              <a:rPr lang="zh-CN" altLang="en-US" sz="2800" dirty="0" smtClean="0">
                <a:solidFill>
                  <a:srgbClr val="FFFF00"/>
                </a:solidFill>
              </a:rPr>
              <a:t>螺旋：</a:t>
            </a:r>
            <a:r>
              <a:rPr lang="zh-CN" altLang="en-US" dirty="0" smtClean="0"/>
              <a:t>机床</a:t>
            </a:r>
            <a:r>
              <a:rPr lang="zh-CN" altLang="en-US" dirty="0"/>
              <a:t>、仪器及测试装置中的微调螺旋</a:t>
            </a:r>
          </a:p>
          <a:p>
            <a:r>
              <a:rPr lang="zh-CN" altLang="en-US" dirty="0"/>
              <a:t>（机床卡盘，压力机，车床尾座）</a:t>
            </a:r>
          </a:p>
          <a:p>
            <a:r>
              <a:rPr lang="zh-CN" altLang="en-US" dirty="0"/>
              <a:t>用途：调整和固定零件间的相互位置</a:t>
            </a:r>
          </a:p>
          <a:p>
            <a:r>
              <a:rPr lang="zh-CN" altLang="en-US" dirty="0"/>
              <a:t>特点：受力较小且不经常转动</a:t>
            </a:r>
          </a:p>
        </p:txBody>
      </p:sp>
      <p:pic>
        <p:nvPicPr>
          <p:cNvPr id="7" name="图片 6"/>
          <p:cNvPicPr>
            <a:picLocks noChangeAspect="1"/>
          </p:cNvPicPr>
          <p:nvPr/>
        </p:nvPicPr>
        <p:blipFill>
          <a:blip r:embed="rId8"/>
          <a:stretch>
            <a:fillRect/>
          </a:stretch>
        </p:blipFill>
        <p:spPr>
          <a:xfrm>
            <a:off x="6250260" y="5816676"/>
            <a:ext cx="1396897" cy="1044711"/>
          </a:xfrm>
          <a:prstGeom prst="rect">
            <a:avLst/>
          </a:prstGeom>
        </p:spPr>
      </p:pic>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129374078"/>
      </p:ext>
    </p:extLst>
  </p:cSld>
  <p:clrMapOvr>
    <a:masterClrMapping/>
  </p:clrMapOvr>
  <p:transition spd="slow" advTm="788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lvl="0" algn="ctr">
              <a:defRPr/>
            </a:pPr>
            <a:r>
              <a:rPr lang="zh-CN" altLang="en-US" sz="3200"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挠性传动机构</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6"/>
          <a:stretch>
            <a:fillRect/>
          </a:stretch>
        </p:blipFill>
        <p:spPr>
          <a:xfrm>
            <a:off x="1316807" y="866853"/>
            <a:ext cx="9577064" cy="5945515"/>
          </a:xfrm>
          <a:prstGeom prst="rect">
            <a:avLst/>
          </a:prstGeom>
        </p:spPr>
      </p:pic>
      <p:sp>
        <p:nvSpPr>
          <p:cNvPr id="5" name="文本框 4"/>
          <p:cNvSpPr txBox="1"/>
          <p:nvPr/>
        </p:nvSpPr>
        <p:spPr>
          <a:xfrm>
            <a:off x="7365479" y="1312069"/>
            <a:ext cx="4032448" cy="461665"/>
          </a:xfrm>
          <a:prstGeom prst="rect">
            <a:avLst/>
          </a:prstGeom>
          <a:noFill/>
        </p:spPr>
        <p:txBody>
          <a:bodyPr wrap="square" rtlCol="0">
            <a:spAutoFit/>
          </a:bodyPr>
          <a:lstStyle/>
          <a:p>
            <a:r>
              <a:rPr lang="zh-CN" altLang="en-US" sz="2400" dirty="0" smtClean="0">
                <a:solidFill>
                  <a:schemeClr val="bg1"/>
                </a:solidFill>
              </a:rPr>
              <a:t>较大的轴间距间传递动力</a:t>
            </a:r>
            <a:endParaRPr lang="zh-CN" altLang="en-US" sz="2400" dirty="0">
              <a:solidFill>
                <a:schemeClr val="bg1"/>
              </a:solidFill>
            </a:endParaRPr>
          </a:p>
        </p:txBody>
      </p:sp>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902318024"/>
      </p:ext>
    </p:extLst>
  </p:cSld>
  <p:clrMapOvr>
    <a:masterClrMapping/>
  </p:clrMapOvr>
  <p:transition spd="slow" advTm="1023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003673" y="-128090"/>
            <a:ext cx="14872122" cy="7488831"/>
            <a:chOff x="-3003673" y="-128289"/>
            <a:chExt cx="14872122" cy="7488831"/>
          </a:xfrm>
        </p:grpSpPr>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03673" y="-128289"/>
              <a:ext cx="11040814" cy="7360542"/>
            </a:xfrm>
            <a:prstGeom prst="rect">
              <a:avLst/>
            </a:prstGeom>
          </p:spPr>
        </p:pic>
        <p:sp>
          <p:nvSpPr>
            <p:cNvPr id="17" name="平行四边形 16"/>
            <p:cNvSpPr/>
            <p:nvPr/>
          </p:nvSpPr>
          <p:spPr>
            <a:xfrm>
              <a:off x="3830319" y="-199"/>
              <a:ext cx="8038130" cy="7360741"/>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50" name="文本框 2"/>
          <p:cNvSpPr txBox="1">
            <a:spLocks noChangeArrowheads="1"/>
          </p:cNvSpPr>
          <p:nvPr>
            <p:custDataLst>
              <p:tags r:id="rId2"/>
            </p:custDataLst>
          </p:nvPr>
        </p:nvSpPr>
        <p:spPr bwMode="auto">
          <a:xfrm>
            <a:off x="603522" y="471707"/>
            <a:ext cx="4434535" cy="32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dirty="0">
                <a:solidFill>
                  <a:schemeClr val="accent1"/>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03</a:t>
            </a:r>
            <a:endParaRPr lang="zh-CN" altLang="en-US" sz="20985" dirty="0">
              <a:solidFill>
                <a:schemeClr val="accent1"/>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任意多边形 9">
            <a:extLst>
              <a:ext uri="{FF2B5EF4-FFF2-40B4-BE49-F238E27FC236}">
                <a16:creationId xmlns:a16="http://schemas.microsoft.com/office/drawing/2014/main" id="{01C78128-2F41-4328-A2CD-7F05EECFFCC0}"/>
              </a:ext>
            </a:extLst>
          </p:cNvPr>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7437487" y="3400301"/>
            <a:ext cx="5301840" cy="1015663"/>
          </a:xfrm>
          <a:prstGeom prst="rect">
            <a:avLst/>
          </a:prstGeom>
        </p:spPr>
        <p:txBody>
          <a:bodyPr wrap="square" lIns="0" tIns="0" rIns="0" bIns="0">
            <a:spAutoFit/>
          </a:bodyPr>
          <a:lstStyle/>
          <a:p>
            <a:r>
              <a:rPr lang="zh-CN" altLang="en-US" sz="6600" b="1"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四连杆</a:t>
            </a:r>
            <a:endParaRPr lang="zh-CN" altLang="en-US" sz="6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音频 1">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2338050" y="6711950"/>
            <a:ext cx="304800" cy="304800"/>
          </a:xfrm>
          <a:prstGeom prst="rect">
            <a:avLst/>
          </a:prstGeom>
        </p:spPr>
      </p:pic>
    </p:spTree>
    <p:custDataLst>
      <p:tags r:id="rId1"/>
    </p:custDataLst>
  </p:cSld>
  <p:clrMapOvr>
    <a:masterClrMapping/>
  </p:clrMapOvr>
  <p:transition spd="slow" advTm="48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1191658" y="177189"/>
            <a:ext cx="1415772"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四连杆</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96727" y="952029"/>
            <a:ext cx="11809312" cy="2554545"/>
          </a:xfrm>
          <a:prstGeom prst="rect">
            <a:avLst/>
          </a:prstGeom>
        </p:spPr>
        <p:txBody>
          <a:bodyPr wrap="square">
            <a:spAutoFit/>
          </a:bodyPr>
          <a:lstStyle/>
          <a:p>
            <a:r>
              <a:rPr lang="zh-CN" altLang="en-US" sz="3200" dirty="0">
                <a:solidFill>
                  <a:srgbClr val="FFFF00"/>
                </a:solidFill>
              </a:rPr>
              <a:t>平面连杆机构</a:t>
            </a:r>
            <a:r>
              <a:rPr lang="en-US" altLang="zh-CN" sz="3200" dirty="0">
                <a:solidFill>
                  <a:srgbClr val="FFFF00"/>
                </a:solidFill>
              </a:rPr>
              <a:t>: </a:t>
            </a:r>
            <a:r>
              <a:rPr lang="zh-CN" altLang="en-US" sz="2000" dirty="0"/>
              <a:t>能够实现多种运动轨迹曲线和运动</a:t>
            </a:r>
            <a:r>
              <a:rPr lang="zh-CN" altLang="en-US" sz="2000" dirty="0" smtClean="0"/>
              <a:t>规律</a:t>
            </a:r>
          </a:p>
          <a:p>
            <a:r>
              <a:rPr lang="zh-CN" altLang="en-US" sz="2000" dirty="0" smtClean="0"/>
              <a:t>低副不易磨损而又易于加工，因此广泛应用于各种机械及仪表中</a:t>
            </a:r>
            <a:endParaRPr lang="en-US" altLang="zh-CN" sz="2000" dirty="0" smtClean="0"/>
          </a:p>
          <a:p>
            <a:endParaRPr lang="en-US" altLang="zh-CN" sz="2000" dirty="0" smtClean="0"/>
          </a:p>
          <a:p>
            <a:r>
              <a:rPr lang="zh-CN" altLang="en-US" sz="2800" dirty="0">
                <a:solidFill>
                  <a:srgbClr val="FFFF00"/>
                </a:solidFill>
              </a:rPr>
              <a:t>不足之处</a:t>
            </a:r>
            <a:r>
              <a:rPr lang="en-US" altLang="zh-CN" sz="2800" b="1" dirty="0">
                <a:solidFill>
                  <a:srgbClr val="FFFF00"/>
                </a:solidFill>
              </a:rPr>
              <a:t>: </a:t>
            </a:r>
            <a:r>
              <a:rPr lang="zh-CN" altLang="en-US" sz="2000" dirty="0"/>
              <a:t>作变速运动的构件惯性力及惯性力矩难以完全平衡；</a:t>
            </a:r>
          </a:p>
          <a:p>
            <a:r>
              <a:rPr lang="zh-CN" altLang="en-US" sz="2000" dirty="0"/>
              <a:t>较难准确实现任意预期的运动规律，设计方法较复杂</a:t>
            </a:r>
            <a:r>
              <a:rPr lang="zh-CN" altLang="en-US" sz="2000" dirty="0" smtClean="0"/>
              <a:t>。</a:t>
            </a:r>
            <a:endParaRPr lang="en-US" altLang="zh-CN" sz="2000" dirty="0" smtClean="0"/>
          </a:p>
          <a:p>
            <a:endParaRPr lang="zh-CN" altLang="en-US" sz="2000" dirty="0"/>
          </a:p>
          <a:p>
            <a:r>
              <a:rPr lang="zh-CN" altLang="en-US" sz="2000" dirty="0"/>
              <a:t>连杆机构中应用最广泛的是</a:t>
            </a:r>
            <a:r>
              <a:rPr lang="zh-CN" altLang="en-US" sz="2000" dirty="0">
                <a:solidFill>
                  <a:srgbClr val="FFFF00"/>
                </a:solidFill>
              </a:rPr>
              <a:t>平面</a:t>
            </a:r>
            <a:r>
              <a:rPr lang="zh-CN" altLang="en-US" sz="2000" dirty="0" smtClean="0">
                <a:solidFill>
                  <a:srgbClr val="FFFF00"/>
                </a:solidFill>
              </a:rPr>
              <a:t>四杆机构</a:t>
            </a:r>
            <a:r>
              <a:rPr lang="zh-CN" altLang="en-US" sz="2000" dirty="0"/>
              <a:t>，分为曲柄摇杆机构，双曲柄机构，</a:t>
            </a:r>
            <a:r>
              <a:rPr lang="zh-CN" altLang="en-US" sz="2000" dirty="0" smtClean="0"/>
              <a:t>双摇杆机构三种机构</a:t>
            </a:r>
            <a:endParaRPr lang="zh-CN" altLang="en-US" sz="2000" dirty="0"/>
          </a:p>
        </p:txBody>
      </p:sp>
      <p:pic>
        <p:nvPicPr>
          <p:cNvPr id="4" name="图片 3"/>
          <p:cNvPicPr>
            <a:picLocks noChangeAspect="1"/>
          </p:cNvPicPr>
          <p:nvPr/>
        </p:nvPicPr>
        <p:blipFill>
          <a:blip r:embed="rId6"/>
          <a:stretch>
            <a:fillRect/>
          </a:stretch>
        </p:blipFill>
        <p:spPr>
          <a:xfrm>
            <a:off x="668735" y="3708601"/>
            <a:ext cx="4392488" cy="3087350"/>
          </a:xfrm>
          <a:prstGeom prst="rect">
            <a:avLst/>
          </a:prstGeom>
        </p:spPr>
      </p:pic>
      <p:pic>
        <p:nvPicPr>
          <p:cNvPr id="5" name="图片 4"/>
          <p:cNvPicPr>
            <a:picLocks noChangeAspect="1"/>
          </p:cNvPicPr>
          <p:nvPr/>
        </p:nvPicPr>
        <p:blipFill>
          <a:blip r:embed="rId7"/>
          <a:stretch>
            <a:fillRect/>
          </a:stretch>
        </p:blipFill>
        <p:spPr>
          <a:xfrm>
            <a:off x="5661939" y="3708601"/>
            <a:ext cx="4190837" cy="3087350"/>
          </a:xfrm>
          <a:prstGeom prst="rect">
            <a:avLst/>
          </a:prstGeom>
        </p:spPr>
      </p:pic>
      <p:pic>
        <p:nvPicPr>
          <p:cNvPr id="12" name="音频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789182912"/>
      </p:ext>
    </p:extLst>
  </p:cSld>
  <p:clrMapOvr>
    <a:masterClrMapping/>
  </p:clrMapOvr>
  <p:transition spd="slow" advTm="1153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781291" y="177189"/>
            <a:ext cx="2236510"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四连杆变形</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6"/>
          <a:stretch>
            <a:fillRect/>
          </a:stretch>
        </p:blipFill>
        <p:spPr>
          <a:xfrm>
            <a:off x="884759" y="1016619"/>
            <a:ext cx="4680520" cy="5775135"/>
          </a:xfrm>
          <a:prstGeom prst="rect">
            <a:avLst/>
          </a:prstGeom>
        </p:spPr>
      </p:pic>
      <p:pic>
        <p:nvPicPr>
          <p:cNvPr id="3" name="图片 2"/>
          <p:cNvPicPr>
            <a:picLocks noChangeAspect="1"/>
          </p:cNvPicPr>
          <p:nvPr/>
        </p:nvPicPr>
        <p:blipFill>
          <a:blip r:embed="rId7"/>
          <a:stretch>
            <a:fillRect/>
          </a:stretch>
        </p:blipFill>
        <p:spPr>
          <a:xfrm>
            <a:off x="7062618" y="1167882"/>
            <a:ext cx="3077229" cy="2376435"/>
          </a:xfrm>
          <a:prstGeom prst="rect">
            <a:avLst/>
          </a:prstGeom>
        </p:spPr>
      </p:pic>
      <p:sp>
        <p:nvSpPr>
          <p:cNvPr id="4" name="文本框 3"/>
          <p:cNvSpPr txBox="1"/>
          <p:nvPr/>
        </p:nvSpPr>
        <p:spPr>
          <a:xfrm>
            <a:off x="10605839" y="1695223"/>
            <a:ext cx="504056" cy="1384995"/>
          </a:xfrm>
          <a:prstGeom prst="rect">
            <a:avLst/>
          </a:prstGeom>
          <a:noFill/>
        </p:spPr>
        <p:txBody>
          <a:bodyPr wrap="square" rtlCol="0">
            <a:spAutoFit/>
          </a:bodyPr>
          <a:lstStyle/>
          <a:p>
            <a:r>
              <a:rPr lang="zh-CN" altLang="en-US" sz="2800" dirty="0" smtClean="0"/>
              <a:t>椭圆仪</a:t>
            </a:r>
            <a:endParaRPr lang="zh-CN" altLang="en-US" sz="2800"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62618" y="3744175"/>
            <a:ext cx="3077229" cy="3115695"/>
          </a:xfrm>
          <a:prstGeom prst="rect">
            <a:avLst/>
          </a:prstGeom>
        </p:spPr>
      </p:pic>
      <p:sp>
        <p:nvSpPr>
          <p:cNvPr id="12" name="文本框 11"/>
          <p:cNvSpPr txBox="1"/>
          <p:nvPr/>
        </p:nvSpPr>
        <p:spPr>
          <a:xfrm>
            <a:off x="10605839" y="4037771"/>
            <a:ext cx="433329" cy="2673482"/>
          </a:xfrm>
          <a:prstGeom prst="rect">
            <a:avLst/>
          </a:prstGeom>
          <a:noFill/>
        </p:spPr>
        <p:txBody>
          <a:bodyPr wrap="square" rtlCol="0">
            <a:spAutoFit/>
          </a:bodyPr>
          <a:lstStyle/>
          <a:p>
            <a:r>
              <a:rPr lang="zh-CN" altLang="en-US" sz="2800" dirty="0" smtClean="0"/>
              <a:t>曲柄滑块机构</a:t>
            </a:r>
            <a:endParaRPr lang="zh-CN" altLang="en-US" sz="2800" dirty="0"/>
          </a:p>
        </p:txBody>
      </p:sp>
      <p:pic>
        <p:nvPicPr>
          <p:cNvPr id="16" name="音频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439139598"/>
      </p:ext>
    </p:extLst>
  </p:cSld>
  <p:clrMapOvr>
    <a:masterClrMapping/>
  </p:clrMapOvr>
  <p:transition spd="slow" advTm="1081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1191658" y="177189"/>
            <a:ext cx="1415772"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四连杆</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pSp>
        <p:nvGrpSpPr>
          <p:cNvPr id="8" name="组合 7"/>
          <p:cNvGrpSpPr/>
          <p:nvPr/>
        </p:nvGrpSpPr>
        <p:grpSpPr>
          <a:xfrm>
            <a:off x="-831099" y="1126489"/>
            <a:ext cx="6096000" cy="2438400"/>
            <a:chOff x="6645399" y="4376650"/>
            <a:chExt cx="6096000" cy="2438400"/>
          </a:xfrm>
        </p:grpSpPr>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5399" y="4376650"/>
              <a:ext cx="6096000" cy="2438400"/>
            </a:xfrm>
            <a:prstGeom prst="rect">
              <a:avLst/>
            </a:prstGeom>
          </p:spPr>
        </p:pic>
        <p:pic>
          <p:nvPicPr>
            <p:cNvPr id="11" name="图片 10"/>
            <p:cNvPicPr>
              <a:picLocks noChangeAspect="1"/>
            </p:cNvPicPr>
            <p:nvPr/>
          </p:nvPicPr>
          <p:blipFill>
            <a:blip r:embed="rId7"/>
            <a:stretch>
              <a:fillRect/>
            </a:stretch>
          </p:blipFill>
          <p:spPr>
            <a:xfrm>
              <a:off x="6645400" y="4376650"/>
              <a:ext cx="1152128" cy="2438400"/>
            </a:xfrm>
            <a:prstGeom prst="rect">
              <a:avLst/>
            </a:prstGeom>
          </p:spPr>
        </p:pic>
        <p:pic>
          <p:nvPicPr>
            <p:cNvPr id="12" name="图片 11"/>
            <p:cNvPicPr>
              <a:picLocks noChangeAspect="1"/>
            </p:cNvPicPr>
            <p:nvPr/>
          </p:nvPicPr>
          <p:blipFill>
            <a:blip r:embed="rId7"/>
            <a:stretch>
              <a:fillRect/>
            </a:stretch>
          </p:blipFill>
          <p:spPr>
            <a:xfrm>
              <a:off x="11589271" y="4376650"/>
              <a:ext cx="1152128" cy="2438400"/>
            </a:xfrm>
            <a:prstGeom prst="rect">
              <a:avLst/>
            </a:prstGeom>
          </p:spPr>
        </p:pic>
      </p:gr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7167" y="1106878"/>
            <a:ext cx="3312368" cy="2484276"/>
          </a:xfrm>
          <a:prstGeom prst="rect">
            <a:avLst/>
          </a:prstGeom>
        </p:spPr>
      </p:pic>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4086" y="1106878"/>
            <a:ext cx="4416491" cy="2484276"/>
          </a:xfrm>
          <a:prstGeom prst="rect">
            <a:avLst/>
          </a:prstGeom>
        </p:spPr>
      </p:pic>
      <p:sp>
        <p:nvSpPr>
          <p:cNvPr id="5" name="矩形 4"/>
          <p:cNvSpPr/>
          <p:nvPr/>
        </p:nvSpPr>
        <p:spPr>
          <a:xfrm>
            <a:off x="1100783" y="4408413"/>
            <a:ext cx="11880175" cy="461665"/>
          </a:xfrm>
          <a:prstGeom prst="rect">
            <a:avLst/>
          </a:prstGeom>
        </p:spPr>
        <p:txBody>
          <a:bodyPr wrap="none">
            <a:spAutoFit/>
          </a:bodyPr>
          <a:lstStyle/>
          <a:p>
            <a:r>
              <a:rPr lang="zh-CN" altLang="en-US" sz="2400" dirty="0"/>
              <a:t>连杆机构中，能做整周</a:t>
            </a:r>
            <a:r>
              <a:rPr lang="zh-CN" altLang="en-US" sz="2400" dirty="0" smtClean="0"/>
              <a:t>回转运动的构件称为曲柄，不能整</a:t>
            </a:r>
            <a:r>
              <a:rPr lang="zh-CN" altLang="en-US" sz="2400" dirty="0"/>
              <a:t>周回转运动的构件称为</a:t>
            </a:r>
            <a:r>
              <a:rPr lang="zh-CN" altLang="en-US" sz="2400" dirty="0" smtClean="0"/>
              <a:t>摇杆。</a:t>
            </a:r>
            <a:endParaRPr lang="zh-CN" altLang="en-US" sz="2400" dirty="0"/>
          </a:p>
        </p:txBody>
      </p:sp>
      <p:sp>
        <p:nvSpPr>
          <p:cNvPr id="6" name="矩形 5"/>
          <p:cNvSpPr/>
          <p:nvPr/>
        </p:nvSpPr>
        <p:spPr>
          <a:xfrm>
            <a:off x="1100783" y="4938366"/>
            <a:ext cx="10369152" cy="461665"/>
          </a:xfrm>
          <a:prstGeom prst="rect">
            <a:avLst/>
          </a:prstGeom>
        </p:spPr>
        <p:txBody>
          <a:bodyPr wrap="square">
            <a:spAutoFit/>
          </a:bodyPr>
          <a:lstStyle/>
          <a:p>
            <a:r>
              <a:rPr lang="zh-CN" altLang="en-US" sz="2400" dirty="0"/>
              <a:t>在铰链四杆机构中，若</a:t>
            </a:r>
            <a:r>
              <a:rPr lang="zh-CN" altLang="en-US" sz="2400" dirty="0">
                <a:solidFill>
                  <a:srgbClr val="FFFF00"/>
                </a:solidFill>
              </a:rPr>
              <a:t>两连架杆均为曲柄</a:t>
            </a:r>
            <a:r>
              <a:rPr lang="zh-CN" altLang="en-US" sz="2400" dirty="0"/>
              <a:t>，此四连杆机构称为双曲柄机构。</a:t>
            </a:r>
          </a:p>
        </p:txBody>
      </p:sp>
      <p:sp>
        <p:nvSpPr>
          <p:cNvPr id="7" name="矩形 6"/>
          <p:cNvSpPr/>
          <p:nvPr/>
        </p:nvSpPr>
        <p:spPr>
          <a:xfrm>
            <a:off x="1100783" y="5468319"/>
            <a:ext cx="8494633" cy="461665"/>
          </a:xfrm>
          <a:prstGeom prst="rect">
            <a:avLst/>
          </a:prstGeom>
        </p:spPr>
        <p:txBody>
          <a:bodyPr wrap="none">
            <a:spAutoFit/>
          </a:bodyPr>
          <a:lstStyle/>
          <a:p>
            <a:r>
              <a:rPr lang="zh-CN" altLang="en-US" sz="2400" dirty="0"/>
              <a:t>曲柄摇杆机构是指具有</a:t>
            </a:r>
            <a:r>
              <a:rPr lang="zh-CN" altLang="en-US" sz="2400" dirty="0">
                <a:solidFill>
                  <a:srgbClr val="FFFF00"/>
                </a:solidFill>
              </a:rPr>
              <a:t>一个曲柄和一个摇杆</a:t>
            </a:r>
            <a:r>
              <a:rPr lang="zh-CN" altLang="en-US" sz="2400" dirty="0"/>
              <a:t>的铰链四杆机构。</a:t>
            </a:r>
          </a:p>
        </p:txBody>
      </p:sp>
      <p:sp>
        <p:nvSpPr>
          <p:cNvPr id="13" name="文本框 12"/>
          <p:cNvSpPr txBox="1"/>
          <p:nvPr/>
        </p:nvSpPr>
        <p:spPr>
          <a:xfrm>
            <a:off x="1316801" y="3688067"/>
            <a:ext cx="2016230" cy="369332"/>
          </a:xfrm>
          <a:prstGeom prst="rect">
            <a:avLst/>
          </a:prstGeom>
          <a:noFill/>
        </p:spPr>
        <p:txBody>
          <a:bodyPr wrap="square" rtlCol="0">
            <a:spAutoFit/>
          </a:bodyPr>
          <a:lstStyle/>
          <a:p>
            <a:r>
              <a:rPr lang="zh-CN" altLang="en-US" dirty="0" smtClean="0"/>
              <a:t>图</a:t>
            </a:r>
            <a:r>
              <a:rPr lang="en-US" altLang="zh-CN" dirty="0" smtClean="0"/>
              <a:t>1 </a:t>
            </a:r>
            <a:r>
              <a:rPr lang="zh-CN" altLang="en-US" dirty="0" smtClean="0"/>
              <a:t>曲柄摇杆机构</a:t>
            </a:r>
            <a:endParaRPr lang="zh-CN" altLang="en-US" dirty="0"/>
          </a:p>
        </p:txBody>
      </p:sp>
      <p:sp>
        <p:nvSpPr>
          <p:cNvPr id="19" name="文本框 18"/>
          <p:cNvSpPr txBox="1"/>
          <p:nvPr/>
        </p:nvSpPr>
        <p:spPr>
          <a:xfrm>
            <a:off x="5421260" y="3688067"/>
            <a:ext cx="1800200" cy="369332"/>
          </a:xfrm>
          <a:prstGeom prst="rect">
            <a:avLst/>
          </a:prstGeom>
          <a:noFill/>
        </p:spPr>
        <p:txBody>
          <a:bodyPr wrap="square" rtlCol="0">
            <a:spAutoFit/>
          </a:bodyPr>
          <a:lstStyle/>
          <a:p>
            <a:pPr algn="ctr"/>
            <a:r>
              <a:rPr lang="zh-CN" altLang="en-US" dirty="0" smtClean="0"/>
              <a:t>图</a:t>
            </a:r>
            <a:r>
              <a:rPr lang="en-US" altLang="zh-CN" dirty="0" smtClean="0"/>
              <a:t>2 </a:t>
            </a:r>
            <a:r>
              <a:rPr lang="zh-CN" altLang="en-US" dirty="0" smtClean="0"/>
              <a:t>双曲柄机构</a:t>
            </a:r>
            <a:endParaRPr lang="zh-CN" altLang="en-US" dirty="0"/>
          </a:p>
        </p:txBody>
      </p:sp>
      <p:sp>
        <p:nvSpPr>
          <p:cNvPr id="20" name="文本框 19"/>
          <p:cNvSpPr txBox="1"/>
          <p:nvPr/>
        </p:nvSpPr>
        <p:spPr>
          <a:xfrm>
            <a:off x="9525719" y="3688067"/>
            <a:ext cx="1800200" cy="369332"/>
          </a:xfrm>
          <a:prstGeom prst="rect">
            <a:avLst/>
          </a:prstGeom>
          <a:noFill/>
        </p:spPr>
        <p:txBody>
          <a:bodyPr wrap="square" rtlCol="0">
            <a:spAutoFit/>
          </a:bodyPr>
          <a:lstStyle/>
          <a:p>
            <a:pPr algn="ctr"/>
            <a:r>
              <a:rPr lang="zh-CN" altLang="en-US" dirty="0" smtClean="0"/>
              <a:t>图</a:t>
            </a:r>
            <a:r>
              <a:rPr lang="en-US" altLang="zh-CN" dirty="0" smtClean="0"/>
              <a:t>3 </a:t>
            </a:r>
            <a:r>
              <a:rPr lang="zh-CN" altLang="en-US" dirty="0" smtClean="0"/>
              <a:t>双摇杆机构</a:t>
            </a:r>
            <a:endParaRPr lang="zh-CN" altLang="en-US" dirty="0"/>
          </a:p>
        </p:txBody>
      </p:sp>
      <p:sp>
        <p:nvSpPr>
          <p:cNvPr id="14" name="矩形 13"/>
          <p:cNvSpPr/>
          <p:nvPr/>
        </p:nvSpPr>
        <p:spPr>
          <a:xfrm>
            <a:off x="1140555" y="6094073"/>
            <a:ext cx="10401388" cy="461665"/>
          </a:xfrm>
          <a:prstGeom prst="rect">
            <a:avLst/>
          </a:prstGeom>
        </p:spPr>
        <p:txBody>
          <a:bodyPr wrap="square">
            <a:spAutoFit/>
          </a:bodyPr>
          <a:lstStyle/>
          <a:p>
            <a:r>
              <a:rPr lang="zh-CN" altLang="en-US" sz="2400" dirty="0"/>
              <a:t>双摇杆机构就是</a:t>
            </a:r>
            <a:r>
              <a:rPr lang="zh-CN" altLang="en-US" sz="2400" dirty="0">
                <a:solidFill>
                  <a:srgbClr val="FFFF00"/>
                </a:solidFill>
              </a:rPr>
              <a:t>两连架杆均是摇杆</a:t>
            </a:r>
            <a:r>
              <a:rPr lang="zh-CN" altLang="en-US" sz="2400" dirty="0"/>
              <a:t>的铰链四杆机构，称为双摇杆机构。</a:t>
            </a:r>
          </a:p>
        </p:txBody>
      </p:sp>
      <p:sp>
        <p:nvSpPr>
          <p:cNvPr id="17" name="下箭头 16"/>
          <p:cNvSpPr/>
          <p:nvPr/>
        </p:nvSpPr>
        <p:spPr>
          <a:xfrm flipH="1" flipV="1">
            <a:off x="1976265" y="2614714"/>
            <a:ext cx="237182" cy="2960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rot="6556825" flipH="1" flipV="1">
            <a:off x="5841572" y="1947334"/>
            <a:ext cx="237182" cy="2960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flipH="1" flipV="1">
            <a:off x="10008603" y="1960141"/>
            <a:ext cx="237182" cy="2960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00655" y="1592626"/>
            <a:ext cx="1111715" cy="461665"/>
          </a:xfrm>
          <a:prstGeom prst="rect">
            <a:avLst/>
          </a:prstGeom>
          <a:noFill/>
        </p:spPr>
        <p:txBody>
          <a:bodyPr wrap="square" rtlCol="0">
            <a:spAutoFit/>
          </a:bodyPr>
          <a:lstStyle/>
          <a:p>
            <a:r>
              <a:rPr lang="zh-CN" altLang="en-US" sz="2400" dirty="0" smtClean="0">
                <a:solidFill>
                  <a:srgbClr val="1CADE4"/>
                </a:solidFill>
              </a:rPr>
              <a:t>机架</a:t>
            </a:r>
            <a:endParaRPr lang="zh-CN" altLang="en-US" sz="2400" dirty="0">
              <a:solidFill>
                <a:srgbClr val="1CADE4"/>
              </a:solidFill>
            </a:endParaRPr>
          </a:p>
        </p:txBody>
      </p:sp>
      <p:sp>
        <p:nvSpPr>
          <p:cNvPr id="27" name="文本框 26"/>
          <p:cNvSpPr txBox="1"/>
          <p:nvPr/>
        </p:nvSpPr>
        <p:spPr>
          <a:xfrm>
            <a:off x="1901255" y="3079185"/>
            <a:ext cx="1111715" cy="461665"/>
          </a:xfrm>
          <a:prstGeom prst="rect">
            <a:avLst/>
          </a:prstGeom>
          <a:noFill/>
        </p:spPr>
        <p:txBody>
          <a:bodyPr wrap="square" rtlCol="0">
            <a:spAutoFit/>
          </a:bodyPr>
          <a:lstStyle/>
          <a:p>
            <a:r>
              <a:rPr lang="zh-CN" altLang="en-US" sz="2400" dirty="0" smtClean="0">
                <a:solidFill>
                  <a:srgbClr val="1CADE4"/>
                </a:solidFill>
              </a:rPr>
              <a:t>机架</a:t>
            </a:r>
            <a:endParaRPr lang="zh-CN" altLang="en-US" sz="2400" dirty="0">
              <a:solidFill>
                <a:srgbClr val="1CADE4"/>
              </a:solidFill>
            </a:endParaRPr>
          </a:p>
        </p:txBody>
      </p:sp>
      <p:sp>
        <p:nvSpPr>
          <p:cNvPr id="28" name="文本框 27"/>
          <p:cNvSpPr txBox="1"/>
          <p:nvPr/>
        </p:nvSpPr>
        <p:spPr>
          <a:xfrm>
            <a:off x="9468330" y="2203112"/>
            <a:ext cx="1111715" cy="461665"/>
          </a:xfrm>
          <a:prstGeom prst="rect">
            <a:avLst/>
          </a:prstGeom>
          <a:noFill/>
        </p:spPr>
        <p:txBody>
          <a:bodyPr wrap="square" rtlCol="0">
            <a:spAutoFit/>
          </a:bodyPr>
          <a:lstStyle/>
          <a:p>
            <a:r>
              <a:rPr lang="zh-CN" altLang="en-US" sz="2400" dirty="0" smtClean="0">
                <a:solidFill>
                  <a:srgbClr val="1CADE4"/>
                </a:solidFill>
              </a:rPr>
              <a:t>机架</a:t>
            </a:r>
            <a:endParaRPr lang="zh-CN" altLang="en-US" sz="2400" dirty="0">
              <a:solidFill>
                <a:srgbClr val="1CADE4"/>
              </a:solidFill>
            </a:endParaRPr>
          </a:p>
        </p:txBody>
      </p:sp>
      <p:pic>
        <p:nvPicPr>
          <p:cNvPr id="21" name="音频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871391802"/>
      </p:ext>
    </p:extLst>
  </p:cSld>
  <p:clrMapOvr>
    <a:masterClrMapping/>
  </p:clrMapOvr>
  <p:transition spd="slow" advTm="3434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1191658" y="177189"/>
            <a:ext cx="1415772"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四连杆</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6"/>
          <a:stretch>
            <a:fillRect/>
          </a:stretch>
        </p:blipFill>
        <p:spPr>
          <a:xfrm>
            <a:off x="620322" y="952029"/>
            <a:ext cx="7131600" cy="5832648"/>
          </a:xfrm>
          <a:prstGeom prst="rect">
            <a:avLst/>
          </a:prstGeom>
        </p:spPr>
      </p:pic>
      <p:sp>
        <p:nvSpPr>
          <p:cNvPr id="9" name="矩形 8"/>
          <p:cNvSpPr/>
          <p:nvPr/>
        </p:nvSpPr>
        <p:spPr>
          <a:xfrm>
            <a:off x="7869535" y="1091013"/>
            <a:ext cx="4852610" cy="523220"/>
          </a:xfrm>
          <a:prstGeom prst="rect">
            <a:avLst/>
          </a:prstGeom>
        </p:spPr>
        <p:txBody>
          <a:bodyPr wrap="none">
            <a:spAutoFit/>
          </a:bodyPr>
          <a:lstStyle/>
          <a:p>
            <a:r>
              <a:rPr lang="zh-CN" altLang="en-US" sz="2800" dirty="0">
                <a:solidFill>
                  <a:srgbClr val="FFFF00"/>
                </a:solidFill>
              </a:rPr>
              <a:t>平面四杆机构的曲柄存在条件</a:t>
            </a:r>
          </a:p>
        </p:txBody>
      </p:sp>
      <p:sp>
        <p:nvSpPr>
          <p:cNvPr id="11" name="矩形 10"/>
          <p:cNvSpPr/>
          <p:nvPr/>
        </p:nvSpPr>
        <p:spPr>
          <a:xfrm>
            <a:off x="7931573" y="1734999"/>
            <a:ext cx="4790572" cy="4893647"/>
          </a:xfrm>
          <a:prstGeom prst="rect">
            <a:avLst/>
          </a:prstGeom>
        </p:spPr>
        <p:txBody>
          <a:bodyPr wrap="square">
            <a:spAutoFit/>
          </a:bodyPr>
          <a:lstStyle/>
          <a:p>
            <a:r>
              <a:rPr lang="en-US" altLang="zh-CN" sz="2400" dirty="0"/>
              <a:t>1) </a:t>
            </a:r>
            <a:r>
              <a:rPr lang="zh-CN" altLang="en-US" sz="2400" dirty="0"/>
              <a:t>连架杆与机架中必有一杆为四杆机构中的</a:t>
            </a:r>
            <a:r>
              <a:rPr lang="zh-CN" altLang="en-US" sz="2400" dirty="0">
                <a:solidFill>
                  <a:srgbClr val="FF0000"/>
                </a:solidFill>
              </a:rPr>
              <a:t>最短</a:t>
            </a:r>
            <a:r>
              <a:rPr lang="zh-CN" altLang="en-US" sz="2400" dirty="0" smtClean="0">
                <a:solidFill>
                  <a:srgbClr val="FF0000"/>
                </a:solidFill>
              </a:rPr>
              <a:t>杆</a:t>
            </a:r>
            <a:r>
              <a:rPr lang="zh-CN" altLang="en-US" sz="2400" dirty="0"/>
              <a:t>；</a:t>
            </a:r>
          </a:p>
          <a:p>
            <a:r>
              <a:rPr lang="en-US" altLang="zh-CN" sz="2400" dirty="0"/>
              <a:t>2) </a:t>
            </a:r>
            <a:r>
              <a:rPr lang="zh-CN" altLang="en-US" sz="2400" dirty="0"/>
              <a:t>最短杆与最长杆的杆长之和≤其余两杆的杆长之和</a:t>
            </a:r>
          </a:p>
          <a:p>
            <a:r>
              <a:rPr lang="en-US" altLang="zh-CN" sz="2400" dirty="0"/>
              <a:t>(</a:t>
            </a:r>
            <a:r>
              <a:rPr lang="zh-CN" altLang="en-US" sz="2400" dirty="0">
                <a:solidFill>
                  <a:srgbClr val="FF0000"/>
                </a:solidFill>
              </a:rPr>
              <a:t>杆长和条件</a:t>
            </a:r>
            <a:r>
              <a:rPr lang="zh-CN" altLang="en-US" sz="2400" dirty="0"/>
              <a:t>，</a:t>
            </a:r>
            <a:r>
              <a:rPr lang="en-US" altLang="zh-CN" sz="2400" dirty="0" err="1"/>
              <a:t>Grashof</a:t>
            </a:r>
            <a:r>
              <a:rPr lang="en-US" altLang="zh-CN" sz="2400" dirty="0"/>
              <a:t> criterion, published in 1883 by </a:t>
            </a:r>
            <a:r>
              <a:rPr lang="en-US" altLang="zh-CN" sz="2400" dirty="0" err="1"/>
              <a:t>Grashof</a:t>
            </a:r>
            <a:r>
              <a:rPr lang="en-US" altLang="zh-CN" sz="2400" dirty="0"/>
              <a:t>)</a:t>
            </a:r>
            <a:r>
              <a:rPr lang="zh-CN" altLang="en-US" sz="2400" dirty="0"/>
              <a:t>。</a:t>
            </a:r>
          </a:p>
          <a:p>
            <a:r>
              <a:rPr lang="en-US" altLang="zh-CN" sz="2400" dirty="0"/>
              <a:t>•</a:t>
            </a:r>
            <a:r>
              <a:rPr lang="zh-CN" altLang="en-US" sz="2400" dirty="0"/>
              <a:t>最短杆与相邻二构件分别组成的两转动副都是能作整周转动的“周转副”</a:t>
            </a:r>
          </a:p>
          <a:p>
            <a:r>
              <a:rPr lang="en-US" altLang="zh-CN" sz="2400" dirty="0"/>
              <a:t>•</a:t>
            </a:r>
            <a:r>
              <a:rPr lang="zh-CN" altLang="en-US" sz="2400" dirty="0"/>
              <a:t>其他二转动副不是“周转副”，即只能是“摆动副”。</a:t>
            </a:r>
          </a:p>
          <a:p>
            <a:r>
              <a:rPr lang="en-US" altLang="zh-CN" sz="2400" dirty="0"/>
              <a:t>•</a:t>
            </a:r>
            <a:r>
              <a:rPr lang="zh-CN" altLang="en-US" sz="2400" dirty="0">
                <a:solidFill>
                  <a:srgbClr val="FF0000"/>
                </a:solidFill>
              </a:rPr>
              <a:t>装配</a:t>
            </a:r>
            <a:r>
              <a:rPr lang="zh-CN" altLang="en-US" sz="2400" dirty="0" smtClean="0">
                <a:solidFill>
                  <a:srgbClr val="FF0000"/>
                </a:solidFill>
              </a:rPr>
              <a:t>条件</a:t>
            </a:r>
            <a:r>
              <a:rPr lang="zh-CN" altLang="en-US" sz="2400" dirty="0" smtClean="0"/>
              <a:t>（每个杆的长度需小于其他三个杆长之和）</a:t>
            </a:r>
            <a:endParaRPr lang="zh-CN" altLang="en-US" sz="2400" dirty="0"/>
          </a:p>
        </p:txBody>
      </p:sp>
      <p:sp>
        <p:nvSpPr>
          <p:cNvPr id="3" name="文本框 2"/>
          <p:cNvSpPr txBox="1"/>
          <p:nvPr/>
        </p:nvSpPr>
        <p:spPr>
          <a:xfrm>
            <a:off x="1910905" y="3112269"/>
            <a:ext cx="432048" cy="369332"/>
          </a:xfrm>
          <a:prstGeom prst="rect">
            <a:avLst/>
          </a:prstGeom>
          <a:noFill/>
        </p:spPr>
        <p:txBody>
          <a:bodyPr wrap="square" rtlCol="0">
            <a:spAutoFit/>
          </a:bodyPr>
          <a:lstStyle/>
          <a:p>
            <a:r>
              <a:rPr lang="en-US" altLang="zh-CN" dirty="0" smtClean="0">
                <a:solidFill>
                  <a:srgbClr val="FF0000"/>
                </a:solidFill>
              </a:rPr>
              <a:t>10</a:t>
            </a:r>
            <a:endParaRPr lang="zh-CN" altLang="en-US" dirty="0">
              <a:solidFill>
                <a:srgbClr val="FF0000"/>
              </a:solidFill>
            </a:endParaRPr>
          </a:p>
        </p:txBody>
      </p:sp>
      <p:sp>
        <p:nvSpPr>
          <p:cNvPr id="12" name="文本框 11"/>
          <p:cNvSpPr txBox="1"/>
          <p:nvPr/>
        </p:nvSpPr>
        <p:spPr>
          <a:xfrm>
            <a:off x="1191658" y="2452087"/>
            <a:ext cx="432048" cy="369332"/>
          </a:xfrm>
          <a:prstGeom prst="rect">
            <a:avLst/>
          </a:prstGeom>
          <a:noFill/>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13" name="文本框 12"/>
          <p:cNvSpPr txBox="1"/>
          <p:nvPr/>
        </p:nvSpPr>
        <p:spPr>
          <a:xfrm>
            <a:off x="2468935" y="2320181"/>
            <a:ext cx="432048" cy="369332"/>
          </a:xfrm>
          <a:prstGeom prst="rect">
            <a:avLst/>
          </a:prstGeom>
          <a:noFill/>
        </p:spPr>
        <p:txBody>
          <a:bodyPr wrap="square" rtlCol="0">
            <a:spAutoFit/>
          </a:bodyPr>
          <a:lstStyle/>
          <a:p>
            <a:r>
              <a:rPr lang="en-US" altLang="zh-CN" dirty="0" smtClean="0">
                <a:solidFill>
                  <a:srgbClr val="FF0000"/>
                </a:solidFill>
              </a:rPr>
              <a:t>8</a:t>
            </a:r>
            <a:endParaRPr lang="zh-CN" altLang="en-US" dirty="0">
              <a:solidFill>
                <a:srgbClr val="FF0000"/>
              </a:solidFill>
            </a:endParaRPr>
          </a:p>
        </p:txBody>
      </p:sp>
      <p:sp>
        <p:nvSpPr>
          <p:cNvPr id="14" name="文本框 13"/>
          <p:cNvSpPr txBox="1"/>
          <p:nvPr/>
        </p:nvSpPr>
        <p:spPr>
          <a:xfrm>
            <a:off x="1604839" y="1898889"/>
            <a:ext cx="432048" cy="369332"/>
          </a:xfrm>
          <a:prstGeom prst="rect">
            <a:avLst/>
          </a:prstGeom>
          <a:noFill/>
        </p:spPr>
        <p:txBody>
          <a:bodyPr wrap="square" rtlCol="0">
            <a:spAutoFit/>
          </a:bodyPr>
          <a:lstStyle/>
          <a:p>
            <a:r>
              <a:rPr lang="en-US" altLang="zh-CN" dirty="0" smtClean="0">
                <a:solidFill>
                  <a:srgbClr val="FF0000"/>
                </a:solidFill>
              </a:rPr>
              <a:t>10</a:t>
            </a:r>
            <a:endParaRPr lang="zh-CN" altLang="en-US" dirty="0">
              <a:solidFill>
                <a:srgbClr val="FF0000"/>
              </a:solidFill>
            </a:endParaRPr>
          </a:p>
        </p:txBody>
      </p:sp>
      <p:sp>
        <p:nvSpPr>
          <p:cNvPr id="4" name="矩形 3"/>
          <p:cNvSpPr/>
          <p:nvPr/>
        </p:nvSpPr>
        <p:spPr>
          <a:xfrm>
            <a:off x="956767" y="1672109"/>
            <a:ext cx="2232248" cy="1809492"/>
          </a:xfrm>
          <a:prstGeom prst="rect">
            <a:avLst/>
          </a:prstGeom>
          <a:noFill/>
          <a:ln w="3810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22" name="音频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684348694"/>
      </p:ext>
    </p:extLst>
  </p:cSld>
  <p:clrMapOvr>
    <a:masterClrMapping/>
  </p:clrMapOvr>
  <p:transition spd="slow" advTm="5048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1191658" y="177189"/>
            <a:ext cx="1415772"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四连杆</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6"/>
          <a:stretch>
            <a:fillRect/>
          </a:stretch>
        </p:blipFill>
        <p:spPr>
          <a:xfrm>
            <a:off x="255511" y="1275558"/>
            <a:ext cx="6084474" cy="4971460"/>
          </a:xfrm>
          <a:prstGeom prst="rect">
            <a:avLst/>
          </a:prstGeom>
        </p:spPr>
      </p:pic>
      <p:pic>
        <p:nvPicPr>
          <p:cNvPr id="3" name="图片 2"/>
          <p:cNvPicPr>
            <a:picLocks noChangeAspect="1"/>
          </p:cNvPicPr>
          <p:nvPr/>
        </p:nvPicPr>
        <p:blipFill>
          <a:blip r:embed="rId7"/>
          <a:stretch>
            <a:fillRect/>
          </a:stretch>
        </p:blipFill>
        <p:spPr>
          <a:xfrm>
            <a:off x="6553319" y="1275557"/>
            <a:ext cx="6145645" cy="4971460"/>
          </a:xfrm>
          <a:prstGeom prst="rect">
            <a:avLst/>
          </a:prstGeom>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955245678"/>
      </p:ext>
    </p:extLst>
  </p:cSld>
  <p:clrMapOvr>
    <a:masterClrMapping/>
  </p:clrMapOvr>
  <p:transition spd="slow" advTm="708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1191658" y="177189"/>
            <a:ext cx="1415772"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四连杆</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6"/>
          <a:stretch>
            <a:fillRect/>
          </a:stretch>
        </p:blipFill>
        <p:spPr>
          <a:xfrm>
            <a:off x="255510" y="889921"/>
            <a:ext cx="7344816" cy="5940041"/>
          </a:xfrm>
          <a:prstGeom prst="rect">
            <a:avLst/>
          </a:prstGeom>
        </p:spPr>
      </p:pic>
      <p:pic>
        <p:nvPicPr>
          <p:cNvPr id="3" name="图片 2"/>
          <p:cNvPicPr>
            <a:picLocks noChangeAspect="1"/>
          </p:cNvPicPr>
          <p:nvPr/>
        </p:nvPicPr>
        <p:blipFill>
          <a:blip r:embed="rId7"/>
          <a:stretch>
            <a:fillRect/>
          </a:stretch>
        </p:blipFill>
        <p:spPr>
          <a:xfrm>
            <a:off x="8013551" y="1240061"/>
            <a:ext cx="1880657" cy="720080"/>
          </a:xfrm>
          <a:prstGeom prst="rect">
            <a:avLst/>
          </a:prstGeom>
        </p:spPr>
      </p:pic>
      <p:pic>
        <p:nvPicPr>
          <p:cNvPr id="4" name="图片 3"/>
          <p:cNvPicPr>
            <a:picLocks noChangeAspect="1"/>
          </p:cNvPicPr>
          <p:nvPr/>
        </p:nvPicPr>
        <p:blipFill>
          <a:blip r:embed="rId8"/>
          <a:stretch>
            <a:fillRect/>
          </a:stretch>
        </p:blipFill>
        <p:spPr>
          <a:xfrm>
            <a:off x="8013551" y="2198443"/>
            <a:ext cx="4638912" cy="769809"/>
          </a:xfrm>
          <a:prstGeom prst="rect">
            <a:avLst/>
          </a:prstGeom>
        </p:spPr>
      </p:pic>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452473936"/>
      </p:ext>
    </p:extLst>
  </p:cSld>
  <p:clrMapOvr>
    <a:masterClrMapping/>
  </p:clrMapOvr>
  <p:transition spd="slow" advTm="2558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85000"/>
              <a:lumOff val="15000"/>
            </a:schemeClr>
          </a:fgClr>
          <a:bgClr>
            <a:schemeClr val="bg1"/>
          </a:bgClr>
        </a:pattFill>
        <a:effectLst/>
      </p:bgPr>
    </p:bg>
    <p:spTree>
      <p:nvGrpSpPr>
        <p:cNvPr id="1" name=""/>
        <p:cNvGrpSpPr/>
        <p:nvPr/>
      </p:nvGrpSpPr>
      <p:grpSpPr>
        <a:xfrm>
          <a:off x="0" y="0"/>
          <a:ext cx="0" cy="0"/>
          <a:chOff x="0" y="0"/>
          <a:chExt cx="0" cy="0"/>
        </a:xfrm>
      </p:grpSpPr>
      <p:grpSp>
        <p:nvGrpSpPr>
          <p:cNvPr id="7" name="组合 6"/>
          <p:cNvGrpSpPr/>
          <p:nvPr/>
        </p:nvGrpSpPr>
        <p:grpSpPr>
          <a:xfrm>
            <a:off x="-1182763" y="199"/>
            <a:ext cx="12052581" cy="7201892"/>
            <a:chOff x="-1182763" y="0"/>
            <a:chExt cx="12052581" cy="7201892"/>
          </a:xfrm>
        </p:grpSpPr>
        <p:pic>
          <p:nvPicPr>
            <p:cNvPr id="3" name="图片 2"/>
            <p:cNvPicPr>
              <a:picLocks noChangeAspect="1"/>
            </p:cNvPicPr>
            <p:nvPr/>
          </p:nvPicPr>
          <p:blipFill rotWithShape="1">
            <a:blip r:embed="rId15" cstate="print">
              <a:extLst>
                <a:ext uri="{28A0092B-C50C-407E-A947-70E740481C1C}">
                  <a14:useLocalDpi xmlns:a14="http://schemas.microsoft.com/office/drawing/2010/main" val="0"/>
                </a:ext>
              </a:extLst>
            </a:blip>
            <a:srcRect r="23793"/>
            <a:stretch/>
          </p:blipFill>
          <p:spPr>
            <a:xfrm>
              <a:off x="-1182763" y="0"/>
              <a:ext cx="9052298" cy="7201892"/>
            </a:xfrm>
            <a:prstGeom prst="rect">
              <a:avLst/>
            </a:prstGeom>
          </p:spPr>
        </p:pic>
        <p:sp>
          <p:nvSpPr>
            <p:cNvPr id="6" name="平行四边形 5"/>
            <p:cNvSpPr/>
            <p:nvPr/>
          </p:nvSpPr>
          <p:spPr>
            <a:xfrm>
              <a:off x="3830319" y="1944896"/>
              <a:ext cx="7039499" cy="5256996"/>
            </a:xfrm>
            <a:prstGeom prst="parallelogram">
              <a:avLst>
                <a:gd name="adj" fmla="val 5483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MH_Others_1"/>
          <p:cNvSpPr txBox="1"/>
          <p:nvPr>
            <p:custDataLst>
              <p:tags r:id="rId1"/>
            </p:custDataLst>
          </p:nvPr>
        </p:nvSpPr>
        <p:spPr>
          <a:xfrm>
            <a:off x="1213433" y="2365959"/>
            <a:ext cx="3077903" cy="1769395"/>
          </a:xfrm>
          <a:prstGeom prst="rect">
            <a:avLst/>
          </a:prstGeom>
          <a:noFill/>
        </p:spPr>
        <p:txBody>
          <a:bodyPr vert="horz" wrap="square" lIns="0" tIns="0" rIns="0" bIns="0" rtlCol="0" anchor="ctr" anchorCtr="0">
            <a:spAutoFit/>
          </a:bodyPr>
          <a:lstStyle/>
          <a:p>
            <a:pPr algn="ctr"/>
            <a:r>
              <a:rPr lang="zh-CN" altLang="en-US" sz="115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9" name="MH_Others_2"/>
          <p:cNvSpPr txBox="1"/>
          <p:nvPr>
            <p:custDataLst>
              <p:tags r:id="rId2"/>
            </p:custDataLst>
          </p:nvPr>
        </p:nvSpPr>
        <p:spPr>
          <a:xfrm>
            <a:off x="1102828" y="4221916"/>
            <a:ext cx="3299115" cy="677108"/>
          </a:xfrm>
          <a:prstGeom prst="rect">
            <a:avLst/>
          </a:prstGeom>
          <a:noFill/>
        </p:spPr>
        <p:txBody>
          <a:bodyPr wrap="square" lIns="0" tIns="0" rIns="0" bIns="0">
            <a:spAutoFit/>
          </a:bodyPr>
          <a:lstStyle/>
          <a:p>
            <a:pPr algn="ctr">
              <a:defRPr/>
            </a:pPr>
            <a:r>
              <a:rPr lang="en-US" altLang="zh-CN"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9"/>
          <p:cNvSpPr/>
          <p:nvPr/>
        </p:nvSpPr>
        <p:spPr bwMode="auto">
          <a:xfrm flipH="1">
            <a:off x="383722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endParaRPr lang="zh-CN" altLang="en-US"/>
          </a:p>
        </p:txBody>
      </p:sp>
      <p:sp>
        <p:nvSpPr>
          <p:cNvPr id="11" name="MH_Number_1"/>
          <p:cNvSpPr/>
          <p:nvPr>
            <p:custDataLst>
              <p:tags r:id="rId3"/>
            </p:custDataLst>
          </p:nvPr>
        </p:nvSpPr>
        <p:spPr>
          <a:xfrm>
            <a:off x="9095105" y="110198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MH_Entry_1"/>
          <p:cNvSpPr/>
          <p:nvPr>
            <p:custDataLst>
              <p:tags r:id="rId4"/>
            </p:custDataLst>
          </p:nvPr>
        </p:nvSpPr>
        <p:spPr>
          <a:xfrm>
            <a:off x="9669735" y="1051556"/>
            <a:ext cx="3456384"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36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机械原理简介</a:t>
            </a:r>
            <a:endParaRPr lang="en-US" altLang="zh-CN" sz="36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Number_2"/>
          <p:cNvSpPr/>
          <p:nvPr>
            <p:custDataLst>
              <p:tags r:id="rId5"/>
            </p:custDataLst>
          </p:nvPr>
        </p:nvSpPr>
        <p:spPr>
          <a:xfrm>
            <a:off x="8585101" y="199532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MH_Entry_2"/>
          <p:cNvSpPr/>
          <p:nvPr>
            <p:custDataLst>
              <p:tags r:id="rId6"/>
            </p:custDataLst>
          </p:nvPr>
        </p:nvSpPr>
        <p:spPr>
          <a:xfrm>
            <a:off x="9144247" y="1944896"/>
            <a:ext cx="3837855"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36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常见机构介绍</a:t>
            </a:r>
            <a:endParaRPr lang="zh-CN" altLang="en-US" sz="36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MH_Number_3"/>
          <p:cNvSpPr/>
          <p:nvPr>
            <p:custDataLst>
              <p:tags r:id="rId7"/>
            </p:custDataLst>
          </p:nvPr>
        </p:nvSpPr>
        <p:spPr>
          <a:xfrm>
            <a:off x="8075095" y="288866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2" name="MH_Entry_3"/>
          <p:cNvSpPr/>
          <p:nvPr>
            <p:custDataLst>
              <p:tags r:id="rId8"/>
            </p:custDataLst>
          </p:nvPr>
        </p:nvSpPr>
        <p:spPr>
          <a:xfrm>
            <a:off x="8618761" y="2838236"/>
            <a:ext cx="3026556"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36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四连杆</a:t>
            </a:r>
            <a:endPar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Number_1"/>
          <p:cNvSpPr/>
          <p:nvPr>
            <p:custDataLst>
              <p:tags r:id="rId9"/>
            </p:custDataLst>
          </p:nvPr>
        </p:nvSpPr>
        <p:spPr>
          <a:xfrm>
            <a:off x="7654945" y="381619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MH_Entry_1"/>
          <p:cNvSpPr/>
          <p:nvPr>
            <p:custDataLst>
              <p:tags r:id="rId10"/>
            </p:custDataLst>
          </p:nvPr>
        </p:nvSpPr>
        <p:spPr>
          <a:xfrm>
            <a:off x="8229575" y="3765766"/>
            <a:ext cx="3026556"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36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应用实例</a:t>
            </a:r>
            <a:endPar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a:extLst>
              <a:ext uri="{FF2B5EF4-FFF2-40B4-BE49-F238E27FC236}">
                <a16:creationId xmlns:a16="http://schemas.microsoft.com/office/drawing/2014/main" id="{F41D861B-A2A2-424B-A4B4-8BA7C5851EDC}"/>
              </a:ext>
            </a:extLst>
          </p:cNvPr>
          <p:cNvPicPr>
            <a:picLocks noChangeAspect="1"/>
          </p:cNvPicPr>
          <p:nvPr/>
        </p:nvPicPr>
        <p:blipFill>
          <a:blip r:embed="rId16"/>
          <a:stretch>
            <a:fillRect/>
          </a:stretch>
        </p:blipFill>
        <p:spPr>
          <a:xfrm>
            <a:off x="5692775" y="3127375"/>
            <a:ext cx="1473200" cy="977900"/>
          </a:xfrm>
          <a:prstGeom prst="rect">
            <a:avLst/>
          </a:prstGeom>
        </p:spPr>
      </p:pic>
      <p:pic>
        <p:nvPicPr>
          <p:cNvPr id="25" name="音频 24">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12338050" y="6711950"/>
            <a:ext cx="304800" cy="304800"/>
          </a:xfrm>
          <a:prstGeom prst="rect">
            <a:avLst/>
          </a:prstGeom>
        </p:spPr>
      </p:pic>
    </p:spTree>
  </p:cSld>
  <p:clrMapOvr>
    <a:masterClrMapping/>
  </p:clrMapOvr>
  <p:transition spd="slow" advTm="1338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1191658" y="177189"/>
            <a:ext cx="1415772"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四连杆</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3" name="图片 2"/>
          <p:cNvPicPr>
            <a:picLocks noChangeAspect="1"/>
          </p:cNvPicPr>
          <p:nvPr/>
        </p:nvPicPr>
        <p:blipFill>
          <a:blip r:embed="rId6"/>
          <a:stretch>
            <a:fillRect/>
          </a:stretch>
        </p:blipFill>
        <p:spPr>
          <a:xfrm>
            <a:off x="255510" y="1193423"/>
            <a:ext cx="2860953" cy="1763048"/>
          </a:xfrm>
          <a:prstGeom prst="rect">
            <a:avLst/>
          </a:prstGeom>
        </p:spPr>
      </p:pic>
      <p:pic>
        <p:nvPicPr>
          <p:cNvPr id="4" name="图片 3"/>
          <p:cNvPicPr>
            <a:picLocks noChangeAspect="1"/>
          </p:cNvPicPr>
          <p:nvPr/>
        </p:nvPicPr>
        <p:blipFill>
          <a:blip r:embed="rId7"/>
          <a:stretch>
            <a:fillRect/>
          </a:stretch>
        </p:blipFill>
        <p:spPr>
          <a:xfrm>
            <a:off x="255510" y="3381891"/>
            <a:ext cx="5093745" cy="3075524"/>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1714171" y="6418102"/>
                <a:ext cx="2304256" cy="800219"/>
              </a:xfrm>
              <a:prstGeom prst="rect">
                <a:avLst/>
              </a:prstGeom>
              <a:noFill/>
            </p:spPr>
            <p:txBody>
              <a:bodyPr wrap="square" rtlCol="0">
                <a:spAutoFit/>
              </a:bodyPr>
              <a:lstStyle/>
              <a:p>
                <a:r>
                  <a:rPr lang="zh-CN" altLang="en-US" sz="2800" dirty="0" smtClean="0"/>
                  <a:t>压力角</a:t>
                </a:r>
                <a14:m>
                  <m:oMath xmlns:m="http://schemas.openxmlformats.org/officeDocument/2006/math">
                    <m:r>
                      <m:rPr>
                        <m:sty m:val="p"/>
                      </m:rPr>
                      <a:rPr lang="en-US" altLang="zh-CN" sz="2800" b="0" i="1" smtClean="0">
                        <a:latin typeface="Cambria Math" panose="02040503050406030204" pitchFamily="18" charset="0"/>
                      </a:rPr>
                      <m:t>α</m:t>
                    </m:r>
                  </m:oMath>
                </a14:m>
                <a:r>
                  <a:rPr lang="en-US" altLang="zh-CN" sz="2800" b="0" dirty="0" smtClean="0"/>
                  <a:t>=90°</a:t>
                </a:r>
              </a:p>
              <a:p>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714171" y="6418102"/>
                <a:ext cx="2304256" cy="800219"/>
              </a:xfrm>
              <a:prstGeom prst="rect">
                <a:avLst/>
              </a:prstGeom>
              <a:blipFill>
                <a:blip r:embed="rId8"/>
                <a:stretch>
                  <a:fillRect l="-5291" t="-8397"/>
                </a:stretch>
              </a:blipFill>
            </p:spPr>
            <p:txBody>
              <a:bodyPr/>
              <a:lstStyle/>
              <a:p>
                <a:r>
                  <a:rPr lang="zh-CN" altLang="en-US">
                    <a:noFill/>
                  </a:rPr>
                  <a:t> </a:t>
                </a:r>
              </a:p>
            </p:txBody>
          </p:sp>
        </mc:Fallback>
      </mc:AlternateContent>
      <p:pic>
        <p:nvPicPr>
          <p:cNvPr id="6" name="图片 5"/>
          <p:cNvPicPr>
            <a:picLocks noChangeAspect="1"/>
          </p:cNvPicPr>
          <p:nvPr/>
        </p:nvPicPr>
        <p:blipFill>
          <a:blip r:embed="rId9"/>
          <a:stretch>
            <a:fillRect/>
          </a:stretch>
        </p:blipFill>
        <p:spPr>
          <a:xfrm>
            <a:off x="5853311" y="969748"/>
            <a:ext cx="6840760" cy="5582801"/>
          </a:xfrm>
          <a:prstGeom prst="rect">
            <a:avLst/>
          </a:prstGeom>
        </p:spPr>
      </p:pic>
      <p:sp>
        <p:nvSpPr>
          <p:cNvPr id="7" name="椭圆 6"/>
          <p:cNvSpPr/>
          <p:nvPr/>
        </p:nvSpPr>
        <p:spPr>
          <a:xfrm>
            <a:off x="812751" y="1960141"/>
            <a:ext cx="474953" cy="4371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8" name="图片 7"/>
          <p:cNvPicPr>
            <a:picLocks noChangeAspect="1"/>
          </p:cNvPicPr>
          <p:nvPr/>
        </p:nvPicPr>
        <p:blipFill>
          <a:blip r:embed="rId10"/>
          <a:stretch>
            <a:fillRect/>
          </a:stretch>
        </p:blipFill>
        <p:spPr>
          <a:xfrm>
            <a:off x="3298195" y="1193423"/>
            <a:ext cx="2178353" cy="1763048"/>
          </a:xfrm>
          <a:prstGeom prst="rect">
            <a:avLst/>
          </a:prstGeom>
        </p:spPr>
      </p:pic>
      <p:sp>
        <p:nvSpPr>
          <p:cNvPr id="15" name="椭圆 14"/>
          <p:cNvSpPr/>
          <p:nvPr/>
        </p:nvSpPr>
        <p:spPr>
          <a:xfrm>
            <a:off x="3620519" y="2351743"/>
            <a:ext cx="474953" cy="4371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文本框 1"/>
          <p:cNvSpPr txBox="1"/>
          <p:nvPr/>
        </p:nvSpPr>
        <p:spPr>
          <a:xfrm>
            <a:off x="1287704" y="2956471"/>
            <a:ext cx="532518" cy="369332"/>
          </a:xfrm>
          <a:prstGeom prst="rect">
            <a:avLst/>
          </a:prstGeom>
          <a:noFill/>
        </p:spPr>
        <p:txBody>
          <a:bodyPr wrap="none" rtlCol="0">
            <a:spAutoFit/>
          </a:bodyPr>
          <a:lstStyle/>
          <a:p>
            <a:r>
              <a:rPr lang="zh-CN" altLang="en-US" dirty="0" smtClean="0"/>
              <a:t>图</a:t>
            </a:r>
            <a:r>
              <a:rPr lang="en-US" altLang="zh-CN" dirty="0" smtClean="0"/>
              <a:t>1</a:t>
            </a:r>
            <a:endParaRPr lang="zh-CN" altLang="en-US" dirty="0"/>
          </a:p>
        </p:txBody>
      </p:sp>
      <p:sp>
        <p:nvSpPr>
          <p:cNvPr id="16" name="文本框 15"/>
          <p:cNvSpPr txBox="1"/>
          <p:nvPr/>
        </p:nvSpPr>
        <p:spPr>
          <a:xfrm>
            <a:off x="4024552" y="2984515"/>
            <a:ext cx="532518" cy="369332"/>
          </a:xfrm>
          <a:prstGeom prst="rect">
            <a:avLst/>
          </a:prstGeom>
          <a:noFill/>
        </p:spPr>
        <p:txBody>
          <a:bodyPr wrap="none" rtlCol="0">
            <a:spAutoFit/>
          </a:bodyPr>
          <a:lstStyle/>
          <a:p>
            <a:r>
              <a:rPr lang="zh-CN" altLang="en-US" dirty="0" smtClean="0"/>
              <a:t>图</a:t>
            </a:r>
            <a:r>
              <a:rPr lang="en-US" altLang="zh-CN" dirty="0" smtClean="0"/>
              <a:t>2</a:t>
            </a:r>
            <a:endParaRPr lang="zh-CN" altLang="en-US" dirty="0"/>
          </a:p>
        </p:txBody>
      </p:sp>
      <p:cxnSp>
        <p:nvCxnSpPr>
          <p:cNvPr id="11" name="直接箭头连接符 10"/>
          <p:cNvCxnSpPr/>
          <p:nvPr/>
        </p:nvCxnSpPr>
        <p:spPr>
          <a:xfrm flipV="1">
            <a:off x="1191658" y="1881455"/>
            <a:ext cx="707886" cy="362602"/>
          </a:xfrm>
          <a:prstGeom prst="straightConnector1">
            <a:avLst/>
          </a:pr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9" name="直接箭头连接符 18"/>
          <p:cNvCxnSpPr/>
          <p:nvPr/>
        </p:nvCxnSpPr>
        <p:spPr>
          <a:xfrm>
            <a:off x="1161826" y="2257610"/>
            <a:ext cx="226989" cy="350603"/>
          </a:xfrm>
          <a:prstGeom prst="straightConnector1">
            <a:avLst/>
          </a:pr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654119" y="1473420"/>
            <a:ext cx="275652" cy="369332"/>
          </a:xfrm>
          <a:prstGeom prst="rect">
            <a:avLst/>
          </a:prstGeom>
          <a:noFill/>
        </p:spPr>
        <p:txBody>
          <a:bodyPr wrap="square" rtlCol="0">
            <a:spAutoFit/>
          </a:bodyPr>
          <a:lstStyle/>
          <a:p>
            <a:r>
              <a:rPr lang="en-US" altLang="zh-CN" dirty="0" smtClean="0">
                <a:solidFill>
                  <a:srgbClr val="FF0000"/>
                </a:solidFill>
              </a:rPr>
              <a:t>F</a:t>
            </a:r>
            <a:endParaRPr lang="zh-CN" altLang="en-US" dirty="0">
              <a:solidFill>
                <a:srgbClr val="FF0000"/>
              </a:solidFill>
            </a:endParaRPr>
          </a:p>
        </p:txBody>
      </p:sp>
      <p:sp>
        <p:nvSpPr>
          <p:cNvPr id="22" name="文本框 21"/>
          <p:cNvSpPr txBox="1"/>
          <p:nvPr/>
        </p:nvSpPr>
        <p:spPr>
          <a:xfrm>
            <a:off x="1416137" y="2437603"/>
            <a:ext cx="275652" cy="369332"/>
          </a:xfrm>
          <a:prstGeom prst="rect">
            <a:avLst/>
          </a:prstGeom>
          <a:noFill/>
        </p:spPr>
        <p:txBody>
          <a:bodyPr wrap="square" rtlCol="0">
            <a:spAutoFit/>
          </a:bodyPr>
          <a:lstStyle/>
          <a:p>
            <a:r>
              <a:rPr lang="en-US" altLang="zh-CN" dirty="0" smtClean="0">
                <a:solidFill>
                  <a:srgbClr val="FF0000"/>
                </a:solidFill>
              </a:rPr>
              <a:t>v</a:t>
            </a:r>
            <a:endParaRPr lang="zh-CN" altLang="en-US" dirty="0">
              <a:solidFill>
                <a:srgbClr val="FF0000"/>
              </a:solidFill>
            </a:endParaRPr>
          </a:p>
        </p:txBody>
      </p:sp>
      <p:cxnSp>
        <p:nvCxnSpPr>
          <p:cNvPr id="25" name="直接箭头连接符 24"/>
          <p:cNvCxnSpPr/>
          <p:nvPr/>
        </p:nvCxnSpPr>
        <p:spPr>
          <a:xfrm flipH="1">
            <a:off x="3779203" y="2488574"/>
            <a:ext cx="152493" cy="513570"/>
          </a:xfrm>
          <a:prstGeom prst="straightConnector1">
            <a:avLst/>
          </a:pr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p:nvPr/>
        </p:nvCxnSpPr>
        <p:spPr>
          <a:xfrm>
            <a:off x="3931696" y="2457449"/>
            <a:ext cx="359115" cy="112880"/>
          </a:xfrm>
          <a:prstGeom prst="straightConnector1">
            <a:avLst/>
          </a:prstGeom>
          <a:ln>
            <a:solidFill>
              <a:srgbClr val="FF000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2" name="文本框 31"/>
          <p:cNvSpPr txBox="1"/>
          <p:nvPr/>
        </p:nvSpPr>
        <p:spPr>
          <a:xfrm>
            <a:off x="4240269" y="2329223"/>
            <a:ext cx="275652" cy="369332"/>
          </a:xfrm>
          <a:prstGeom prst="rect">
            <a:avLst/>
          </a:prstGeom>
          <a:noFill/>
        </p:spPr>
        <p:txBody>
          <a:bodyPr wrap="square" rtlCol="0">
            <a:spAutoFit/>
          </a:bodyPr>
          <a:lstStyle/>
          <a:p>
            <a:r>
              <a:rPr lang="en-US" altLang="zh-CN" dirty="0" smtClean="0">
                <a:solidFill>
                  <a:srgbClr val="FF0000"/>
                </a:solidFill>
              </a:rPr>
              <a:t>v</a:t>
            </a:r>
            <a:endParaRPr lang="zh-CN" altLang="en-US" dirty="0">
              <a:solidFill>
                <a:srgbClr val="FF0000"/>
              </a:solidFill>
            </a:endParaRPr>
          </a:p>
        </p:txBody>
      </p:sp>
      <p:sp>
        <p:nvSpPr>
          <p:cNvPr id="33" name="文本框 32"/>
          <p:cNvSpPr txBox="1"/>
          <p:nvPr/>
        </p:nvSpPr>
        <p:spPr>
          <a:xfrm>
            <a:off x="3477425" y="2698555"/>
            <a:ext cx="275652" cy="369332"/>
          </a:xfrm>
          <a:prstGeom prst="rect">
            <a:avLst/>
          </a:prstGeom>
          <a:noFill/>
        </p:spPr>
        <p:txBody>
          <a:bodyPr wrap="square" rtlCol="0">
            <a:spAutoFit/>
          </a:bodyPr>
          <a:lstStyle/>
          <a:p>
            <a:r>
              <a:rPr lang="en-US" altLang="zh-CN" dirty="0" smtClean="0">
                <a:solidFill>
                  <a:srgbClr val="FF0000"/>
                </a:solidFill>
              </a:rPr>
              <a:t>F</a:t>
            </a:r>
            <a:endParaRPr lang="zh-CN" altLang="en-US" dirty="0">
              <a:solidFill>
                <a:srgbClr val="FF0000"/>
              </a:solidFill>
            </a:endParaRPr>
          </a:p>
        </p:txBody>
      </p:sp>
      <p:pic>
        <p:nvPicPr>
          <p:cNvPr id="28" name="音频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4193947940"/>
      </p:ext>
    </p:extLst>
  </p:cSld>
  <p:clrMapOvr>
    <a:masterClrMapping/>
  </p:clrMapOvr>
  <p:transition spd="slow" advTm="4829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1191658" y="177189"/>
            <a:ext cx="1415772"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四连杆</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6"/>
          <a:stretch>
            <a:fillRect/>
          </a:stretch>
        </p:blipFill>
        <p:spPr>
          <a:xfrm>
            <a:off x="390412" y="880021"/>
            <a:ext cx="7335107" cy="5961081"/>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7276" y="925039"/>
            <a:ext cx="4320480" cy="2160240"/>
          </a:xfrm>
          <a:prstGeom prst="rect">
            <a:avLst/>
          </a:prstGeom>
        </p:spPr>
      </p:pic>
      <p:sp>
        <p:nvSpPr>
          <p:cNvPr id="4" name="文本框 3"/>
          <p:cNvSpPr txBox="1"/>
          <p:nvPr/>
        </p:nvSpPr>
        <p:spPr>
          <a:xfrm>
            <a:off x="8496100" y="4048373"/>
            <a:ext cx="3960440" cy="1077218"/>
          </a:xfrm>
          <a:prstGeom prst="rect">
            <a:avLst/>
          </a:prstGeom>
          <a:noFill/>
        </p:spPr>
        <p:txBody>
          <a:bodyPr wrap="square" rtlCol="0">
            <a:spAutoFit/>
          </a:bodyPr>
          <a:lstStyle/>
          <a:p>
            <a:r>
              <a:rPr lang="zh-CN" altLang="en-US" sz="3200" dirty="0"/>
              <a:t>输出</a:t>
            </a:r>
            <a:r>
              <a:rPr lang="zh-CN" altLang="en-US" sz="3200" dirty="0" smtClean="0"/>
              <a:t>件的正返程运动速度不同</a:t>
            </a:r>
            <a:endParaRPr lang="zh-CN" altLang="en-US" sz="3200" dirty="0"/>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4026670047"/>
      </p:ext>
    </p:extLst>
  </p:cSld>
  <p:clrMapOvr>
    <a:masterClrMapping/>
  </p:clrMapOvr>
  <p:transition spd="slow" advTm="2334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781289" y="177189"/>
            <a:ext cx="2236510"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四连杆设计</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5" name="图片 4"/>
          <p:cNvPicPr>
            <a:picLocks noChangeAspect="1"/>
          </p:cNvPicPr>
          <p:nvPr/>
        </p:nvPicPr>
        <p:blipFill>
          <a:blip r:embed="rId6"/>
          <a:stretch>
            <a:fillRect/>
          </a:stretch>
        </p:blipFill>
        <p:spPr>
          <a:xfrm>
            <a:off x="195638" y="1096045"/>
            <a:ext cx="7536333" cy="5638731"/>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1623" y="917901"/>
            <a:ext cx="2833344" cy="2731520"/>
          </a:xfrm>
          <a:prstGeom prst="rect">
            <a:avLst/>
          </a:prstGeom>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1623" y="3970758"/>
            <a:ext cx="2946102" cy="2835623"/>
          </a:xfrm>
          <a:prstGeom prst="rect">
            <a:avLst/>
          </a:prstGeom>
        </p:spPr>
      </p:pic>
      <p:sp>
        <p:nvSpPr>
          <p:cNvPr id="8" name="矩形 7"/>
          <p:cNvSpPr/>
          <p:nvPr/>
        </p:nvSpPr>
        <p:spPr>
          <a:xfrm>
            <a:off x="11610021" y="5272509"/>
            <a:ext cx="1107996" cy="369332"/>
          </a:xfrm>
          <a:prstGeom prst="rect">
            <a:avLst/>
          </a:prstGeom>
        </p:spPr>
        <p:txBody>
          <a:bodyPr wrap="none">
            <a:spAutoFit/>
          </a:bodyPr>
          <a:lstStyle/>
          <a:p>
            <a:r>
              <a:rPr lang="zh-CN" altLang="en-US" dirty="0"/>
              <a:t>平移吊车</a:t>
            </a:r>
          </a:p>
        </p:txBody>
      </p:sp>
      <p:pic>
        <p:nvPicPr>
          <p:cNvPr id="11" name="音频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4065649562"/>
      </p:ext>
    </p:extLst>
  </p:cSld>
  <p:clrMapOvr>
    <a:masterClrMapping/>
  </p:clrMapOvr>
  <p:transition spd="slow" advTm="1304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781289" y="177189"/>
            <a:ext cx="2236510"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四连杆设计</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8" name="图片 7"/>
          <p:cNvPicPr>
            <a:picLocks noChangeAspect="1"/>
          </p:cNvPicPr>
          <p:nvPr/>
        </p:nvPicPr>
        <p:blipFill>
          <a:blip r:embed="rId6"/>
          <a:stretch>
            <a:fillRect/>
          </a:stretch>
        </p:blipFill>
        <p:spPr>
          <a:xfrm>
            <a:off x="1964879" y="933443"/>
            <a:ext cx="8015252" cy="6017975"/>
          </a:xfrm>
          <a:prstGeom prst="rect">
            <a:avLst/>
          </a:prstGeom>
        </p:spPr>
      </p:pic>
      <p:sp>
        <p:nvSpPr>
          <p:cNvPr id="11" name="矩形 10"/>
          <p:cNvSpPr/>
          <p:nvPr/>
        </p:nvSpPr>
        <p:spPr>
          <a:xfrm>
            <a:off x="6408078" y="1600101"/>
            <a:ext cx="3312368" cy="1296144"/>
          </a:xfrm>
          <a:prstGeom prst="rect">
            <a:avLst/>
          </a:prstGeom>
          <a:noFill/>
          <a:ln w="3810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15" name="音频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616044908"/>
      </p:ext>
    </p:extLst>
  </p:cSld>
  <p:clrMapOvr>
    <a:masterClrMapping/>
  </p:clrMapOvr>
  <p:transition spd="slow" advTm="1713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781289" y="177189"/>
            <a:ext cx="2236510"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四连杆设计</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6"/>
          <a:stretch>
            <a:fillRect/>
          </a:stretch>
        </p:blipFill>
        <p:spPr>
          <a:xfrm>
            <a:off x="6573391" y="861750"/>
            <a:ext cx="5646713" cy="6061388"/>
          </a:xfrm>
          <a:prstGeom prst="rect">
            <a:avLst/>
          </a:prstGeom>
        </p:spPr>
      </p:pic>
      <p:pic>
        <p:nvPicPr>
          <p:cNvPr id="4" name="图片 3"/>
          <p:cNvPicPr>
            <a:picLocks noChangeAspect="1"/>
          </p:cNvPicPr>
          <p:nvPr/>
        </p:nvPicPr>
        <p:blipFill>
          <a:blip r:embed="rId7"/>
          <a:stretch>
            <a:fillRect/>
          </a:stretch>
        </p:blipFill>
        <p:spPr>
          <a:xfrm>
            <a:off x="884759" y="888179"/>
            <a:ext cx="4332722" cy="6008529"/>
          </a:xfrm>
          <a:prstGeom prst="rect">
            <a:avLst/>
          </a:prstGeom>
        </p:spPr>
      </p:pic>
      <p:sp>
        <p:nvSpPr>
          <p:cNvPr id="11" name="矩形 10"/>
          <p:cNvSpPr/>
          <p:nvPr/>
        </p:nvSpPr>
        <p:spPr>
          <a:xfrm>
            <a:off x="1172791" y="3256285"/>
            <a:ext cx="3312368" cy="360040"/>
          </a:xfrm>
          <a:prstGeom prst="rect">
            <a:avLst/>
          </a:prstGeom>
          <a:noFill/>
          <a:ln w="3810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2" name="矩形 11"/>
          <p:cNvSpPr/>
          <p:nvPr/>
        </p:nvSpPr>
        <p:spPr>
          <a:xfrm>
            <a:off x="6717407" y="2104157"/>
            <a:ext cx="3312368" cy="360040"/>
          </a:xfrm>
          <a:prstGeom prst="rect">
            <a:avLst/>
          </a:prstGeom>
          <a:noFill/>
          <a:ln w="3810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349334290"/>
      </p:ext>
    </p:extLst>
  </p:cSld>
  <p:clrMapOvr>
    <a:masterClrMapping/>
  </p:clrMapOvr>
  <p:transition spd="slow" advTm="2134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31354" y="0"/>
            <a:ext cx="14775404" cy="7934538"/>
            <a:chOff x="366939" y="-708476"/>
            <a:chExt cx="14775404" cy="7934538"/>
          </a:xfrm>
        </p:grpSpPr>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939" y="-708476"/>
              <a:ext cx="10825025" cy="7216683"/>
            </a:xfrm>
            <a:prstGeom prst="rect">
              <a:avLst/>
            </a:prstGeom>
          </p:spPr>
        </p:pic>
        <p:sp>
          <p:nvSpPr>
            <p:cNvPr id="15" name="平行四边形 14"/>
            <p:cNvSpPr/>
            <p:nvPr/>
          </p:nvSpPr>
          <p:spPr>
            <a:xfrm>
              <a:off x="4701183" y="-708476"/>
              <a:ext cx="10441160" cy="7934538"/>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任意多边形 9"/>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endParaRPr lang="zh-CN" altLang="en-US"/>
          </a:p>
        </p:txBody>
      </p:sp>
      <p:sp>
        <p:nvSpPr>
          <p:cNvPr id="2050" name="文本框 2"/>
          <p:cNvSpPr txBox="1">
            <a:spLocks noChangeArrowheads="1"/>
          </p:cNvSpPr>
          <p:nvPr>
            <p:custDataLst>
              <p:tags r:id="rId2"/>
            </p:custDataLst>
          </p:nvPr>
        </p:nvSpPr>
        <p:spPr bwMode="auto">
          <a:xfrm>
            <a:off x="603522" y="471707"/>
            <a:ext cx="4434535" cy="322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dirty="0">
                <a:solidFill>
                  <a:schemeClr val="accent1"/>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04</a:t>
            </a: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7132679" y="3459437"/>
            <a:ext cx="5345367" cy="1015663"/>
          </a:xfrm>
          <a:prstGeom prst="rect">
            <a:avLst/>
          </a:prstGeom>
        </p:spPr>
        <p:txBody>
          <a:bodyPr wrap="square" lIns="0" tIns="0" rIns="0" bIns="0">
            <a:spAutoFit/>
          </a:bodyPr>
          <a:lstStyle/>
          <a:p>
            <a:r>
              <a:rPr lang="zh-CN" altLang="en-US" sz="6600" b="1"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应用实例</a:t>
            </a:r>
            <a:endParaRPr lang="zh-CN" altLang="en-US" sz="6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音频 4">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2338050" y="6711950"/>
            <a:ext cx="304800" cy="304800"/>
          </a:xfrm>
          <a:prstGeom prst="rect">
            <a:avLst/>
          </a:prstGeom>
        </p:spPr>
      </p:pic>
    </p:spTree>
    <p:custDataLst>
      <p:tags r:id="rId1"/>
    </p:custDataLst>
    <p:extLst>
      <p:ext uri="{BB962C8B-B14F-4D97-AF65-F5344CB8AC3E}">
        <p14:creationId xmlns:p14="http://schemas.microsoft.com/office/powerpoint/2010/main" val="1663771480"/>
      </p:ext>
    </p:extLst>
  </p:cSld>
  <p:clrMapOvr>
    <a:masterClrMapping/>
  </p:clrMapOvr>
  <p:transition spd="slow" advTm="401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986726" y="177377"/>
            <a:ext cx="1826141" cy="584904"/>
          </a:xfrm>
          <a:prstGeom prst="rect">
            <a:avLst/>
          </a:prstGeom>
          <a:noFill/>
        </p:spPr>
        <p:txBody>
          <a:bodyPr wrap="none" rtlCol="0">
            <a:spAutoFit/>
          </a:bodyPr>
          <a:lstStyle/>
          <a:p>
            <a:pPr algn="ctr" defTabSz="457385">
              <a:defRPr/>
            </a:pPr>
            <a:r>
              <a:rPr lang="zh-CN" altLang="en-US" sz="3201" b="1" dirty="0" smtClean="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应用实例</a:t>
            </a:r>
            <a:endPar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1" name="图片 30"/>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727" y="1314089"/>
            <a:ext cx="4052538" cy="5403383"/>
          </a:xfrm>
          <a:prstGeom prst="rect">
            <a:avLst/>
          </a:prstGeom>
        </p:spPr>
      </p:pic>
      <p:pic>
        <p:nvPicPr>
          <p:cNvPr id="3" name="图片 2"/>
          <p:cNvPicPr>
            <a:picLocks noChangeAspect="1"/>
          </p:cNvPicPr>
          <p:nvPr/>
        </p:nvPicPr>
        <p:blipFill>
          <a:blip r:embed="rId7"/>
          <a:stretch>
            <a:fillRect/>
          </a:stretch>
        </p:blipFill>
        <p:spPr>
          <a:xfrm>
            <a:off x="5364433" y="1314089"/>
            <a:ext cx="7210265" cy="5403383"/>
          </a:xfrm>
          <a:prstGeom prst="rect">
            <a:avLst/>
          </a:prstGeom>
        </p:spPr>
      </p:pic>
      <p:cxnSp>
        <p:nvCxnSpPr>
          <p:cNvPr id="7" name="直接箭头连接符 6"/>
          <p:cNvCxnSpPr/>
          <p:nvPr/>
        </p:nvCxnSpPr>
        <p:spPr>
          <a:xfrm flipV="1">
            <a:off x="10605839" y="3904357"/>
            <a:ext cx="936104"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741743" y="4306616"/>
            <a:ext cx="1152128" cy="523220"/>
          </a:xfrm>
          <a:prstGeom prst="rect">
            <a:avLst/>
          </a:prstGeom>
          <a:noFill/>
        </p:spPr>
        <p:txBody>
          <a:bodyPr wrap="square" rtlCol="0">
            <a:spAutoFit/>
          </a:bodyPr>
          <a:lstStyle/>
          <a:p>
            <a:r>
              <a:rPr lang="zh-CN" altLang="en-US" sz="2800" dirty="0" smtClean="0">
                <a:solidFill>
                  <a:srgbClr val="FF0000"/>
                </a:solidFill>
              </a:rPr>
              <a:t>链条</a:t>
            </a:r>
            <a:endParaRPr lang="zh-CN" altLang="en-US" sz="2800" dirty="0">
              <a:solidFill>
                <a:srgbClr val="FF0000"/>
              </a:solidFill>
            </a:endParaRPr>
          </a:p>
        </p:txBody>
      </p:sp>
      <p:cxnSp>
        <p:nvCxnSpPr>
          <p:cNvPr id="15" name="直接箭头连接符 14"/>
          <p:cNvCxnSpPr/>
          <p:nvPr/>
        </p:nvCxnSpPr>
        <p:spPr>
          <a:xfrm flipH="1" flipV="1">
            <a:off x="2252911" y="3688333"/>
            <a:ext cx="1152128" cy="13398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490215" y="4829836"/>
            <a:ext cx="1426991" cy="523220"/>
          </a:xfrm>
          <a:prstGeom prst="rect">
            <a:avLst/>
          </a:prstGeom>
          <a:noFill/>
        </p:spPr>
        <p:txBody>
          <a:bodyPr wrap="square" rtlCol="0">
            <a:spAutoFit/>
          </a:bodyPr>
          <a:lstStyle/>
          <a:p>
            <a:r>
              <a:rPr lang="zh-CN" altLang="en-US" sz="2800" dirty="0" smtClean="0">
                <a:solidFill>
                  <a:srgbClr val="FF0000"/>
                </a:solidFill>
              </a:rPr>
              <a:t>同步带</a:t>
            </a:r>
            <a:endParaRPr lang="zh-CN" altLang="en-US" sz="2800" dirty="0">
              <a:solidFill>
                <a:srgbClr val="FF0000"/>
              </a:solidFill>
            </a:endParaRPr>
          </a:p>
        </p:txBody>
      </p:sp>
      <p:pic>
        <p:nvPicPr>
          <p:cNvPr id="13" name="音频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508161325"/>
      </p:ext>
    </p:extLst>
  </p:cSld>
  <p:clrMapOvr>
    <a:masterClrMapping/>
  </p:clrMapOvr>
  <p:transition spd="slow" advTm="1127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986726" y="177377"/>
            <a:ext cx="1826141" cy="584904"/>
          </a:xfrm>
          <a:prstGeom prst="rect">
            <a:avLst/>
          </a:prstGeom>
          <a:noFill/>
        </p:spPr>
        <p:txBody>
          <a:bodyPr wrap="none" rtlCol="0">
            <a:spAutoFit/>
          </a:bodyPr>
          <a:lstStyle/>
          <a:p>
            <a:pPr algn="ctr" defTabSz="457385">
              <a:defRPr/>
            </a:pPr>
            <a:r>
              <a:rPr lang="zh-CN" altLang="en-US" sz="3201" b="1" dirty="0" smtClean="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应用实例</a:t>
            </a:r>
            <a:endPar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1" name="图片 30"/>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7" name="图片 6"/>
          <p:cNvPicPr>
            <a:picLocks noChangeAspect="1"/>
          </p:cNvPicPr>
          <p:nvPr/>
        </p:nvPicPr>
        <p:blipFill>
          <a:blip r:embed="rId6"/>
          <a:stretch>
            <a:fillRect/>
          </a:stretch>
        </p:blipFill>
        <p:spPr>
          <a:xfrm>
            <a:off x="452711" y="1135401"/>
            <a:ext cx="4290558" cy="5211967"/>
          </a:xfrm>
          <a:prstGeom prst="rect">
            <a:avLst/>
          </a:prstGeom>
        </p:spPr>
      </p:pic>
      <p:pic>
        <p:nvPicPr>
          <p:cNvPr id="2" name="图片 1"/>
          <p:cNvPicPr>
            <a:picLocks noChangeAspect="1"/>
          </p:cNvPicPr>
          <p:nvPr/>
        </p:nvPicPr>
        <p:blipFill>
          <a:blip r:embed="rId7"/>
          <a:stretch>
            <a:fillRect/>
          </a:stretch>
        </p:blipFill>
        <p:spPr>
          <a:xfrm>
            <a:off x="5061223" y="1135401"/>
            <a:ext cx="6939999" cy="5211967"/>
          </a:xfrm>
          <a:prstGeom prst="rect">
            <a:avLst/>
          </a:prstGeom>
        </p:spPr>
      </p:pic>
      <p:sp>
        <p:nvSpPr>
          <p:cNvPr id="3" name="椭圆 2"/>
          <p:cNvSpPr/>
          <p:nvPr/>
        </p:nvSpPr>
        <p:spPr>
          <a:xfrm>
            <a:off x="6069335" y="5416525"/>
            <a:ext cx="216024" cy="2160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stCxn id="3" idx="3"/>
          </p:cNvCxnSpPr>
          <p:nvPr/>
        </p:nvCxnSpPr>
        <p:spPr>
          <a:xfrm flipH="1">
            <a:off x="5997327" y="5600913"/>
            <a:ext cx="103644" cy="175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997327" y="5776565"/>
            <a:ext cx="3600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 idx="5"/>
          </p:cNvCxnSpPr>
          <p:nvPr/>
        </p:nvCxnSpPr>
        <p:spPr>
          <a:xfrm>
            <a:off x="6253723" y="5600913"/>
            <a:ext cx="103644" cy="175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997327" y="5776565"/>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6100671" y="5776565"/>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6206495" y="5776565"/>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7" idx="3"/>
          </p:cNvCxnSpPr>
          <p:nvPr/>
        </p:nvCxnSpPr>
        <p:spPr>
          <a:xfrm flipV="1">
            <a:off x="6244396" y="3224649"/>
            <a:ext cx="3776052" cy="22322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9988812" y="3040261"/>
            <a:ext cx="216024" cy="2160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V="1">
            <a:off x="8596416" y="5422520"/>
            <a:ext cx="1358825" cy="709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0461823" y="5361804"/>
            <a:ext cx="617027" cy="322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rot="21440832">
            <a:off x="9951371" y="5272509"/>
            <a:ext cx="504056"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flipV="1">
            <a:off x="8757530" y="5492901"/>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8860874" y="5492901"/>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8966698" y="5492901"/>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0769744" y="5377323"/>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10873088" y="5377323"/>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10978912" y="5377323"/>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55" idx="0"/>
          </p:cNvCxnSpPr>
          <p:nvPr/>
        </p:nvCxnSpPr>
        <p:spPr>
          <a:xfrm flipH="1" flipV="1">
            <a:off x="10095818" y="3256285"/>
            <a:ext cx="107377" cy="20992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10142192" y="5355522"/>
            <a:ext cx="122006" cy="1220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6981261" y="6561771"/>
            <a:ext cx="3090379" cy="461665"/>
          </a:xfrm>
          <a:prstGeom prst="rect">
            <a:avLst/>
          </a:prstGeom>
          <a:noFill/>
        </p:spPr>
        <p:txBody>
          <a:bodyPr wrap="square" rtlCol="0">
            <a:spAutoFit/>
          </a:bodyPr>
          <a:lstStyle/>
          <a:p>
            <a:pPr algn="ctr"/>
            <a:r>
              <a:rPr lang="zh-CN" altLang="en-US" sz="2400" dirty="0" smtClean="0"/>
              <a:t>摇杆滑块机构</a:t>
            </a:r>
            <a:endParaRPr lang="zh-CN" altLang="en-US" sz="2400" dirty="0"/>
          </a:p>
        </p:txBody>
      </p:sp>
      <p:sp>
        <p:nvSpPr>
          <p:cNvPr id="59" name="椭圆 58"/>
          <p:cNvSpPr/>
          <p:nvPr/>
        </p:nvSpPr>
        <p:spPr>
          <a:xfrm>
            <a:off x="2036887" y="3544317"/>
            <a:ext cx="216024" cy="2160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a:stCxn id="59" idx="3"/>
          </p:cNvCxnSpPr>
          <p:nvPr/>
        </p:nvCxnSpPr>
        <p:spPr>
          <a:xfrm flipH="1">
            <a:off x="1964879" y="3728705"/>
            <a:ext cx="103644" cy="175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1964879" y="3904357"/>
            <a:ext cx="3600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9" idx="5"/>
          </p:cNvCxnSpPr>
          <p:nvPr/>
        </p:nvCxnSpPr>
        <p:spPr>
          <a:xfrm>
            <a:off x="2221275" y="3728705"/>
            <a:ext cx="103644" cy="175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1964879" y="3904357"/>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2068223" y="3904357"/>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2174047" y="3904357"/>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2257279" y="3514302"/>
            <a:ext cx="658836" cy="748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2916115" y="3373111"/>
            <a:ext cx="216024" cy="2160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2886898" y="5449331"/>
            <a:ext cx="216024" cy="2160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p:cNvCxnSpPr>
            <a:stCxn id="69" idx="0"/>
            <a:endCxn id="68" idx="4"/>
          </p:cNvCxnSpPr>
          <p:nvPr/>
        </p:nvCxnSpPr>
        <p:spPr>
          <a:xfrm flipV="1">
            <a:off x="2994910" y="3589135"/>
            <a:ext cx="29217" cy="18601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2215170" y="5416525"/>
            <a:ext cx="216024" cy="2160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p:cNvCxnSpPr>
            <a:stCxn id="73" idx="3"/>
          </p:cNvCxnSpPr>
          <p:nvPr/>
        </p:nvCxnSpPr>
        <p:spPr>
          <a:xfrm flipH="1">
            <a:off x="2143162" y="5600913"/>
            <a:ext cx="103644" cy="175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2143162" y="5776565"/>
            <a:ext cx="3600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73" idx="5"/>
          </p:cNvCxnSpPr>
          <p:nvPr/>
        </p:nvCxnSpPr>
        <p:spPr>
          <a:xfrm>
            <a:off x="2399558" y="5600913"/>
            <a:ext cx="103644" cy="1756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143162" y="5776565"/>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2246506" y="5776565"/>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352330" y="5776565"/>
            <a:ext cx="7200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73" idx="6"/>
            <a:endCxn id="69" idx="2"/>
          </p:cNvCxnSpPr>
          <p:nvPr/>
        </p:nvCxnSpPr>
        <p:spPr>
          <a:xfrm>
            <a:off x="2431194" y="5524537"/>
            <a:ext cx="455704" cy="328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2423592" y="5377340"/>
            <a:ext cx="256266" cy="392370"/>
            <a:chOff x="3417716" y="6525487"/>
            <a:chExt cx="256266" cy="392370"/>
          </a:xfrm>
          <a:noFill/>
        </p:grpSpPr>
        <p:sp>
          <p:nvSpPr>
            <p:cNvPr id="85" name="任意多边形 84"/>
            <p:cNvSpPr/>
            <p:nvPr/>
          </p:nvSpPr>
          <p:spPr>
            <a:xfrm>
              <a:off x="3477047" y="6570195"/>
              <a:ext cx="196935" cy="347662"/>
            </a:xfrm>
            <a:custGeom>
              <a:avLst/>
              <a:gdLst>
                <a:gd name="connsiteX0" fmla="*/ 0 w 196935"/>
                <a:gd name="connsiteY0" fmla="*/ 0 h 347662"/>
                <a:gd name="connsiteX1" fmla="*/ 195263 w 196935"/>
                <a:gd name="connsiteY1" fmla="*/ 147637 h 347662"/>
                <a:gd name="connsiteX2" fmla="*/ 104775 w 196935"/>
                <a:gd name="connsiteY2" fmla="*/ 347662 h 347662"/>
              </a:gdLst>
              <a:ahLst/>
              <a:cxnLst>
                <a:cxn ang="0">
                  <a:pos x="connsiteX0" y="connsiteY0"/>
                </a:cxn>
                <a:cxn ang="0">
                  <a:pos x="connsiteX1" y="connsiteY1"/>
                </a:cxn>
                <a:cxn ang="0">
                  <a:pos x="connsiteX2" y="connsiteY2"/>
                </a:cxn>
              </a:cxnLst>
              <a:rect l="l" t="t" r="r" b="b"/>
              <a:pathLst>
                <a:path w="196935" h="347662">
                  <a:moveTo>
                    <a:pt x="0" y="0"/>
                  </a:moveTo>
                  <a:cubicBezTo>
                    <a:pt x="88900" y="44846"/>
                    <a:pt x="177801" y="89693"/>
                    <a:pt x="195263" y="147637"/>
                  </a:cubicBezTo>
                  <a:cubicBezTo>
                    <a:pt x="212726" y="205581"/>
                    <a:pt x="87312" y="342899"/>
                    <a:pt x="104775" y="347662"/>
                  </a:cubicBezTo>
                </a:path>
              </a:pathLst>
            </a:custGeom>
            <a:grpFill/>
            <a:ln w="38100">
              <a:solidFill>
                <a:srgbClr val="289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nvSpPr>
          <p:spPr>
            <a:xfrm rot="17772199">
              <a:off x="3441747" y="6501456"/>
              <a:ext cx="89416" cy="137478"/>
            </a:xfrm>
            <a:prstGeom prst="triangle">
              <a:avLst/>
            </a:prstGeom>
            <a:solidFill>
              <a:srgbClr val="2890E4"/>
            </a:solidFill>
            <a:ln>
              <a:solidFill>
                <a:srgbClr val="289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0" name="直接箭头连接符 89"/>
          <p:cNvCxnSpPr/>
          <p:nvPr/>
        </p:nvCxnSpPr>
        <p:spPr>
          <a:xfrm flipH="1">
            <a:off x="10389815" y="4192389"/>
            <a:ext cx="216024" cy="792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10461823" y="3728705"/>
            <a:ext cx="1539400" cy="461665"/>
          </a:xfrm>
          <a:prstGeom prst="rect">
            <a:avLst/>
          </a:prstGeom>
          <a:noFill/>
        </p:spPr>
        <p:txBody>
          <a:bodyPr wrap="square" rtlCol="0">
            <a:spAutoFit/>
          </a:bodyPr>
          <a:lstStyle/>
          <a:p>
            <a:r>
              <a:rPr lang="zh-CN" altLang="en-US" sz="2400" dirty="0" smtClean="0">
                <a:solidFill>
                  <a:srgbClr val="FF0000"/>
                </a:solidFill>
              </a:rPr>
              <a:t>螺旋机构</a:t>
            </a:r>
            <a:endParaRPr lang="zh-CN" altLang="en-US" sz="2400" dirty="0">
              <a:solidFill>
                <a:srgbClr val="FF0000"/>
              </a:solidFill>
            </a:endParaRPr>
          </a:p>
        </p:txBody>
      </p:sp>
      <p:sp>
        <p:nvSpPr>
          <p:cNvPr id="95" name="文本框 94"/>
          <p:cNvSpPr txBox="1"/>
          <p:nvPr/>
        </p:nvSpPr>
        <p:spPr>
          <a:xfrm>
            <a:off x="1052800" y="6449857"/>
            <a:ext cx="3090379" cy="461665"/>
          </a:xfrm>
          <a:prstGeom prst="rect">
            <a:avLst/>
          </a:prstGeom>
          <a:noFill/>
        </p:spPr>
        <p:txBody>
          <a:bodyPr wrap="square" rtlCol="0">
            <a:spAutoFit/>
          </a:bodyPr>
          <a:lstStyle/>
          <a:p>
            <a:pPr algn="ctr"/>
            <a:r>
              <a:rPr lang="zh-CN" altLang="en-US" sz="2400" dirty="0" smtClean="0"/>
              <a:t>双摇杆机构</a:t>
            </a:r>
            <a:endParaRPr lang="zh-CN" altLang="en-US" sz="2400" dirty="0"/>
          </a:p>
        </p:txBody>
      </p:sp>
      <p:pic>
        <p:nvPicPr>
          <p:cNvPr id="96" name="音频 9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581661481"/>
      </p:ext>
    </p:extLst>
  </p:cSld>
  <p:clrMapOvr>
    <a:masterClrMapping/>
  </p:clrMapOvr>
  <p:transition spd="slow" advTm="1608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3" y="0"/>
            <a:ext cx="12858044" cy="7232650"/>
          </a:xfrm>
          <a:custGeom>
            <a:avLst/>
            <a:gdLst/>
            <a:ahLst/>
            <a:cxnLst/>
            <a:rect l="l" t="t" r="r" b="b"/>
            <a:pathLst>
              <a:path w="12192000" h="6858000">
                <a:moveTo>
                  <a:pt x="0" y="0"/>
                </a:moveTo>
                <a:lnTo>
                  <a:pt x="12192000" y="0"/>
                </a:lnTo>
                <a:lnTo>
                  <a:pt x="12192000" y="6858000"/>
                </a:lnTo>
                <a:lnTo>
                  <a:pt x="0" y="6858000"/>
                </a:lnTo>
                <a:lnTo>
                  <a:pt x="0" y="0"/>
                </a:lnTo>
                <a:close/>
              </a:path>
            </a:pathLst>
          </a:custGeom>
          <a:solidFill>
            <a:srgbClr val="20232D"/>
          </a:solidFill>
        </p:spPr>
        <p:txBody>
          <a:bodyPr wrap="square" lIns="0" tIns="0" rIns="0" bIns="0" rtlCol="0"/>
          <a:lstStyle/>
          <a:p>
            <a:endParaRPr sz="1900"/>
          </a:p>
        </p:txBody>
      </p:sp>
      <p:sp>
        <p:nvSpPr>
          <p:cNvPr id="3" name="object 3"/>
          <p:cNvSpPr/>
          <p:nvPr/>
        </p:nvSpPr>
        <p:spPr>
          <a:xfrm>
            <a:off x="353" y="0"/>
            <a:ext cx="12858044" cy="7232650"/>
          </a:xfrm>
          <a:prstGeom prst="rect">
            <a:avLst/>
          </a:prstGeom>
          <a:blipFill>
            <a:blip r:embed="rId5" cstate="print">
              <a:alphaModFix amt="21000"/>
            </a:blip>
            <a:stretch>
              <a:fillRect/>
            </a:stretch>
          </a:blipFill>
        </p:spPr>
        <p:txBody>
          <a:bodyPr wrap="square" lIns="0" tIns="0" rIns="0" bIns="0" rtlCol="0"/>
          <a:lstStyle/>
          <a:p>
            <a:endParaRPr sz="1900"/>
          </a:p>
        </p:txBody>
      </p:sp>
      <p:sp>
        <p:nvSpPr>
          <p:cNvPr id="4" name="object 4"/>
          <p:cNvSpPr/>
          <p:nvPr/>
        </p:nvSpPr>
        <p:spPr>
          <a:xfrm>
            <a:off x="4912127" y="2102290"/>
            <a:ext cx="3034497" cy="2573216"/>
          </a:xfrm>
          <a:prstGeom prst="rect">
            <a:avLst/>
          </a:prstGeom>
          <a:blipFill>
            <a:blip r:embed="rId6" cstate="print"/>
            <a:stretch>
              <a:fillRect/>
            </a:stretch>
          </a:blipFill>
        </p:spPr>
        <p:txBody>
          <a:bodyPr wrap="square" lIns="0" tIns="0" rIns="0" bIns="0" rtlCol="0"/>
          <a:lstStyle/>
          <a:p>
            <a:endParaRPr sz="1900"/>
          </a:p>
        </p:txBody>
      </p:sp>
      <p:sp>
        <p:nvSpPr>
          <p:cNvPr id="5" name="文本框 4"/>
          <p:cNvSpPr txBox="1"/>
          <p:nvPr/>
        </p:nvSpPr>
        <p:spPr>
          <a:xfrm>
            <a:off x="4125119" y="4840461"/>
            <a:ext cx="4608512" cy="1446550"/>
          </a:xfrm>
          <a:prstGeom prst="rect">
            <a:avLst/>
          </a:prstGeom>
          <a:noFill/>
        </p:spPr>
        <p:txBody>
          <a:bodyPr wrap="square" rtlCol="0">
            <a:spAutoFit/>
          </a:bodyPr>
          <a:lstStyle/>
          <a:p>
            <a:pPr algn="ctr"/>
            <a:r>
              <a:rPr lang="zh-CN" altLang="en-US" sz="4000" dirty="0"/>
              <a:t>机械原理</a:t>
            </a:r>
            <a:endParaRPr lang="en-US" altLang="zh-CN" sz="4000" dirty="0" smtClean="0"/>
          </a:p>
          <a:p>
            <a:pPr algn="ctr"/>
            <a:r>
              <a:rPr lang="zh-CN" altLang="en-US" sz="2400" dirty="0" smtClean="0"/>
              <a:t>主讲人：董仕豪</a:t>
            </a:r>
            <a:endParaRPr lang="en-US" altLang="zh-CN" sz="2400" dirty="0" smtClean="0"/>
          </a:p>
          <a:p>
            <a:pPr algn="ctr"/>
            <a:r>
              <a:rPr lang="zh-CN" altLang="en-US" sz="2400" dirty="0" smtClean="0"/>
              <a:t>邮箱：</a:t>
            </a:r>
            <a:r>
              <a:rPr lang="en-US" altLang="zh-CN" sz="2400" dirty="0" smtClean="0"/>
              <a:t>kiterunner347@sjtu.edu.cn</a:t>
            </a:r>
            <a:endParaRPr lang="zh-CN" altLang="en-US" sz="2400" dirty="0"/>
          </a:p>
        </p:txBody>
      </p:sp>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8050" y="6711950"/>
            <a:ext cx="304800" cy="304800"/>
          </a:xfrm>
          <a:prstGeom prst="rect">
            <a:avLst/>
          </a:prstGeom>
        </p:spPr>
      </p:pic>
    </p:spTree>
  </p:cSld>
  <p:clrMapOvr>
    <a:masterClrMapping/>
  </p:clrMapOvr>
  <p:transition spd="slow" advTm="647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73497" y="0"/>
            <a:ext cx="15117547" cy="7934538"/>
            <a:chOff x="24796" y="-708476"/>
            <a:chExt cx="15117547" cy="7934538"/>
          </a:xfrm>
        </p:grpSpPr>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96" y="-708476"/>
              <a:ext cx="10841915" cy="7173841"/>
            </a:xfrm>
            <a:prstGeom prst="rect">
              <a:avLst/>
            </a:prstGeom>
          </p:spPr>
        </p:pic>
        <p:sp>
          <p:nvSpPr>
            <p:cNvPr id="15" name="平行四边形 14"/>
            <p:cNvSpPr/>
            <p:nvPr/>
          </p:nvSpPr>
          <p:spPr>
            <a:xfrm>
              <a:off x="4701183" y="-708476"/>
              <a:ext cx="10441160" cy="7934538"/>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任意多边形 9"/>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endParaRPr lang="zh-CN" altLang="en-US"/>
          </a:p>
        </p:txBody>
      </p:sp>
      <p:sp>
        <p:nvSpPr>
          <p:cNvPr id="2050" name="文本框 2"/>
          <p:cNvSpPr txBox="1">
            <a:spLocks noChangeArrowheads="1"/>
          </p:cNvSpPr>
          <p:nvPr>
            <p:custDataLst>
              <p:tags r:id="rId2"/>
            </p:custDataLst>
          </p:nvPr>
        </p:nvSpPr>
        <p:spPr bwMode="auto">
          <a:xfrm>
            <a:off x="603522" y="471707"/>
            <a:ext cx="4434535" cy="32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dirty="0">
                <a:solidFill>
                  <a:schemeClr val="accent1"/>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20985" dirty="0">
              <a:solidFill>
                <a:schemeClr val="accent1"/>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7132680" y="3130449"/>
            <a:ext cx="4468378" cy="738664"/>
          </a:xfrm>
          <a:prstGeom prst="rect">
            <a:avLst/>
          </a:prstGeom>
        </p:spPr>
        <p:txBody>
          <a:bodyPr wrap="square" lIns="0" tIns="0" rIns="0" bIns="0">
            <a:spAutoFit/>
          </a:bodyPr>
          <a:lstStyle/>
          <a:p>
            <a:r>
              <a:rPr lang="zh-CN" altLang="en-US" sz="4800" b="1"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机械原理简介</a:t>
            </a:r>
            <a:endPar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1"/>
    </p:custDataLst>
    <p:extLst>
      <p:ext uri="{BB962C8B-B14F-4D97-AF65-F5344CB8AC3E}">
        <p14:creationId xmlns:p14="http://schemas.microsoft.com/office/powerpoint/2010/main" val="1139625094"/>
      </p:ext>
    </p:extLst>
  </p:cSld>
  <p:clrMapOvr>
    <a:masterClrMapping/>
  </p:clrMapOvr>
  <p:transition spd="slow" advTm="1497">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531228" y="177189"/>
            <a:ext cx="2736647"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机械原理简介</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3" name="文本框 2"/>
          <p:cNvSpPr txBox="1"/>
          <p:nvPr/>
        </p:nvSpPr>
        <p:spPr>
          <a:xfrm>
            <a:off x="956767" y="1240061"/>
            <a:ext cx="10945216" cy="2185214"/>
          </a:xfrm>
          <a:prstGeom prst="rect">
            <a:avLst/>
          </a:prstGeom>
          <a:noFill/>
        </p:spPr>
        <p:txBody>
          <a:bodyPr wrap="square" rtlCol="0">
            <a:spAutoFit/>
          </a:bodyPr>
          <a:lstStyle/>
          <a:p>
            <a:r>
              <a:rPr lang="zh-CN" altLang="en-US" sz="2800" dirty="0">
                <a:solidFill>
                  <a:srgbClr val="FFFF00"/>
                </a:solidFill>
              </a:rPr>
              <a:t>机械原理：</a:t>
            </a:r>
            <a:r>
              <a:rPr lang="zh-CN" altLang="en-US" sz="2000" dirty="0"/>
              <a:t>机构与机器理论</a:t>
            </a:r>
            <a:r>
              <a:rPr lang="en-US" altLang="zh-CN" sz="2000" dirty="0"/>
              <a:t>/</a:t>
            </a:r>
            <a:r>
              <a:rPr lang="zh-CN" altLang="en-US" sz="2000" dirty="0"/>
              <a:t>科学</a:t>
            </a:r>
            <a:r>
              <a:rPr lang="en-US" altLang="zh-CN" sz="2000" dirty="0"/>
              <a:t>(MMT</a:t>
            </a:r>
            <a:r>
              <a:rPr lang="zh-CN" altLang="en-US" sz="2000" dirty="0"/>
              <a:t>：</a:t>
            </a:r>
            <a:r>
              <a:rPr lang="en-US" altLang="zh-CN" sz="2000" dirty="0"/>
              <a:t>Mechanism </a:t>
            </a:r>
            <a:r>
              <a:rPr lang="en-US" altLang="zh-CN" sz="2000" dirty="0" smtClean="0"/>
              <a:t>&amp;Machine </a:t>
            </a:r>
            <a:r>
              <a:rPr lang="en-US" altLang="zh-CN" sz="2000" dirty="0"/>
              <a:t>Theory, Mechanism &amp; Machine Science),</a:t>
            </a:r>
            <a:r>
              <a:rPr lang="zh-CN" altLang="en-US" sz="2000" dirty="0"/>
              <a:t>是</a:t>
            </a:r>
            <a:r>
              <a:rPr lang="zh-CN" altLang="en-US" sz="2000" dirty="0" smtClean="0"/>
              <a:t>研究机构</a:t>
            </a:r>
            <a:r>
              <a:rPr lang="zh-CN" altLang="en-US" sz="2000" dirty="0"/>
              <a:t>和机器的运动及动力特性，以及机械运动方案设计</a:t>
            </a:r>
            <a:r>
              <a:rPr lang="zh-CN" altLang="en-US" sz="2000" dirty="0" smtClean="0"/>
              <a:t>的一</a:t>
            </a:r>
            <a:r>
              <a:rPr lang="zh-CN" altLang="en-US" sz="2000" dirty="0"/>
              <a:t>门基础技术学科。机械原理的研究对象是机械，而</a:t>
            </a:r>
            <a:r>
              <a:rPr lang="zh-CN" altLang="en-US" sz="2000" dirty="0" smtClean="0"/>
              <a:t>机械是</a:t>
            </a:r>
            <a:r>
              <a:rPr lang="zh-CN" altLang="en-US" sz="2000" dirty="0"/>
              <a:t>机构与机器的总称</a:t>
            </a:r>
            <a:r>
              <a:rPr lang="zh-CN" altLang="en-US" sz="2000" dirty="0" smtClean="0"/>
              <a:t>。</a:t>
            </a:r>
            <a:endParaRPr lang="en-US" altLang="zh-CN" sz="2000" dirty="0" smtClean="0"/>
          </a:p>
          <a:p>
            <a:endParaRPr lang="en-US" altLang="zh-CN" sz="2000" dirty="0"/>
          </a:p>
          <a:p>
            <a:r>
              <a:rPr lang="zh-CN" altLang="en-US" sz="2400" dirty="0"/>
              <a:t>最常用的机构有：</a:t>
            </a:r>
            <a:r>
              <a:rPr lang="zh-CN" altLang="en-US" sz="2400" dirty="0">
                <a:solidFill>
                  <a:srgbClr val="FFFF00"/>
                </a:solidFill>
              </a:rPr>
              <a:t>连杆机构</a:t>
            </a:r>
            <a:r>
              <a:rPr lang="en-US" altLang="zh-CN" sz="2400" dirty="0">
                <a:solidFill>
                  <a:srgbClr val="FFFF00"/>
                </a:solidFill>
              </a:rPr>
              <a:t>linkage</a:t>
            </a:r>
            <a:r>
              <a:rPr lang="zh-CN" altLang="en-US" sz="2400" dirty="0"/>
              <a:t>、凸轮机构</a:t>
            </a:r>
            <a:r>
              <a:rPr lang="en-US" altLang="zh-CN" sz="2400" dirty="0"/>
              <a:t>cam mechanism</a:t>
            </a:r>
            <a:r>
              <a:rPr lang="zh-CN" altLang="en-US" sz="2400" dirty="0"/>
              <a:t>、齿轮</a:t>
            </a:r>
            <a:r>
              <a:rPr lang="zh-CN" altLang="en-US" sz="2400" dirty="0" smtClean="0"/>
              <a:t>机构</a:t>
            </a:r>
            <a:r>
              <a:rPr lang="en-US" altLang="zh-CN" sz="2400" dirty="0"/>
              <a:t>gear train</a:t>
            </a:r>
            <a:r>
              <a:rPr lang="zh-CN" altLang="en-US" sz="2400" dirty="0"/>
              <a:t>、间歇运动机构</a:t>
            </a:r>
            <a:r>
              <a:rPr lang="en-US" altLang="zh-CN" sz="2400" dirty="0" err="1"/>
              <a:t>intermitten</a:t>
            </a:r>
            <a:r>
              <a:rPr lang="en-US" altLang="zh-CN" sz="2400" dirty="0"/>
              <a:t> mechanism</a:t>
            </a:r>
            <a:r>
              <a:rPr lang="zh-CN" altLang="en-US" sz="2400" dirty="0"/>
              <a:t>等。</a:t>
            </a:r>
          </a:p>
        </p:txBody>
      </p:sp>
      <p:sp>
        <p:nvSpPr>
          <p:cNvPr id="6" name="矩形 5"/>
          <p:cNvSpPr/>
          <p:nvPr/>
        </p:nvSpPr>
        <p:spPr>
          <a:xfrm>
            <a:off x="956767" y="3906948"/>
            <a:ext cx="10945216" cy="523220"/>
          </a:xfrm>
          <a:prstGeom prst="rect">
            <a:avLst/>
          </a:prstGeom>
        </p:spPr>
        <p:txBody>
          <a:bodyPr wrap="square">
            <a:spAutoFit/>
          </a:bodyPr>
          <a:lstStyle/>
          <a:p>
            <a:r>
              <a:rPr lang="zh-CN" altLang="en-US" sz="2800" dirty="0"/>
              <a:t>机构</a:t>
            </a:r>
            <a:r>
              <a:rPr lang="zh-CN" altLang="en-US" sz="2800" dirty="0" smtClean="0"/>
              <a:t>自由度：</a:t>
            </a:r>
            <a:r>
              <a:rPr lang="zh-CN" altLang="en-US" sz="2000" dirty="0" smtClean="0"/>
              <a:t>指</a:t>
            </a:r>
            <a:r>
              <a:rPr lang="zh-CN" altLang="en-US" sz="2000" dirty="0"/>
              <a:t>机构中各构件相对于</a:t>
            </a:r>
            <a:r>
              <a:rPr lang="zh-CN" altLang="en-US" sz="2000" dirty="0" smtClean="0"/>
              <a:t>机架具有</a:t>
            </a:r>
            <a:r>
              <a:rPr lang="zh-CN" altLang="en-US" sz="2000" dirty="0"/>
              <a:t>确定的位置所需指定</a:t>
            </a:r>
            <a:r>
              <a:rPr lang="zh-CN" altLang="en-US" sz="2000" dirty="0" smtClean="0"/>
              <a:t>的独立</a:t>
            </a:r>
            <a:r>
              <a:rPr lang="zh-CN" altLang="en-US" sz="2000" dirty="0"/>
              <a:t>运动参数的数目。</a:t>
            </a:r>
          </a:p>
        </p:txBody>
      </p:sp>
      <p:pic>
        <p:nvPicPr>
          <p:cNvPr id="8" name="图片 7"/>
          <p:cNvPicPr>
            <a:picLocks noChangeAspect="1"/>
          </p:cNvPicPr>
          <p:nvPr/>
        </p:nvPicPr>
        <p:blipFill>
          <a:blip r:embed="rId7"/>
          <a:stretch>
            <a:fillRect/>
          </a:stretch>
        </p:blipFill>
        <p:spPr>
          <a:xfrm>
            <a:off x="956767" y="4552428"/>
            <a:ext cx="5112568" cy="2378451"/>
          </a:xfrm>
          <a:prstGeom prst="rect">
            <a:avLst/>
          </a:prstGeom>
        </p:spPr>
      </p:pic>
      <p:sp>
        <p:nvSpPr>
          <p:cNvPr id="11" name="文本框 10"/>
          <p:cNvSpPr txBox="1"/>
          <p:nvPr/>
        </p:nvSpPr>
        <p:spPr>
          <a:xfrm>
            <a:off x="4413151" y="5440934"/>
            <a:ext cx="720080" cy="1015663"/>
          </a:xfrm>
          <a:prstGeom prst="rect">
            <a:avLst/>
          </a:prstGeom>
          <a:noFill/>
        </p:spPr>
        <p:txBody>
          <a:bodyPr wrap="square" rtlCol="0">
            <a:spAutoFit/>
          </a:bodyPr>
          <a:lstStyle/>
          <a:p>
            <a:r>
              <a:rPr lang="en-US" altLang="zh-CN" sz="6000" dirty="0" smtClean="0">
                <a:solidFill>
                  <a:srgbClr val="FF0000"/>
                </a:solidFill>
              </a:rPr>
              <a:t>1</a:t>
            </a:r>
            <a:endParaRPr lang="zh-CN" altLang="en-US" sz="6000" dirty="0">
              <a:solidFill>
                <a:srgbClr val="FF0000"/>
              </a:solidFill>
            </a:endParaRPr>
          </a:p>
        </p:txBody>
      </p:sp>
      <p:sp>
        <p:nvSpPr>
          <p:cNvPr id="19" name="文本框 18"/>
          <p:cNvSpPr txBox="1"/>
          <p:nvPr/>
        </p:nvSpPr>
        <p:spPr>
          <a:xfrm>
            <a:off x="2180903" y="5440934"/>
            <a:ext cx="720080" cy="1015663"/>
          </a:xfrm>
          <a:prstGeom prst="rect">
            <a:avLst/>
          </a:prstGeom>
          <a:noFill/>
        </p:spPr>
        <p:txBody>
          <a:bodyPr wrap="square" rtlCol="0">
            <a:spAutoFit/>
          </a:bodyPr>
          <a:lstStyle/>
          <a:p>
            <a:r>
              <a:rPr lang="en-US" altLang="zh-CN" sz="6000" dirty="0" smtClean="0">
                <a:solidFill>
                  <a:srgbClr val="FF0000"/>
                </a:solidFill>
              </a:rPr>
              <a:t>3</a:t>
            </a:r>
            <a:endParaRPr lang="zh-CN" altLang="en-US" sz="6000" dirty="0">
              <a:solidFill>
                <a:srgbClr val="FF0000"/>
              </a:solidFill>
            </a:endParaRPr>
          </a:p>
        </p:txBody>
      </p:sp>
      <p:pic>
        <p:nvPicPr>
          <p:cNvPr id="12" name="图片 11"/>
          <p:cNvPicPr>
            <a:picLocks noChangeAspect="1"/>
          </p:cNvPicPr>
          <p:nvPr/>
        </p:nvPicPr>
        <p:blipFill>
          <a:blip r:embed="rId8"/>
          <a:stretch>
            <a:fillRect/>
          </a:stretch>
        </p:blipFill>
        <p:spPr>
          <a:xfrm>
            <a:off x="6586215" y="4552428"/>
            <a:ext cx="3443560" cy="2337881"/>
          </a:xfrm>
          <a:prstGeom prst="rect">
            <a:avLst/>
          </a:prstGeom>
        </p:spPr>
      </p:pic>
      <p:sp>
        <p:nvSpPr>
          <p:cNvPr id="21" name="文本框 20"/>
          <p:cNvSpPr txBox="1"/>
          <p:nvPr/>
        </p:nvSpPr>
        <p:spPr>
          <a:xfrm>
            <a:off x="9021663" y="5440934"/>
            <a:ext cx="720080" cy="1015663"/>
          </a:xfrm>
          <a:prstGeom prst="rect">
            <a:avLst/>
          </a:prstGeom>
          <a:noFill/>
        </p:spPr>
        <p:txBody>
          <a:bodyPr wrap="square" rtlCol="0">
            <a:spAutoFit/>
          </a:bodyPr>
          <a:lstStyle/>
          <a:p>
            <a:r>
              <a:rPr lang="en-US" altLang="zh-CN" sz="6000" dirty="0" smtClean="0">
                <a:solidFill>
                  <a:srgbClr val="FF0000"/>
                </a:solidFill>
              </a:rPr>
              <a:t>1</a:t>
            </a:r>
            <a:endParaRPr lang="zh-CN" altLang="en-US" sz="6000" dirty="0">
              <a:solidFill>
                <a:srgbClr val="FF0000"/>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086954354"/>
              </p:ext>
            </p:extLst>
          </p:nvPr>
        </p:nvGraphicFramePr>
        <p:xfrm>
          <a:off x="1148445" y="5776565"/>
          <a:ext cx="421825" cy="464008"/>
        </p:xfrm>
        <a:graphic>
          <a:graphicData uri="http://schemas.openxmlformats.org/presentationml/2006/ole">
            <mc:AlternateContent xmlns:mc="http://schemas.openxmlformats.org/markup-compatibility/2006">
              <mc:Choice xmlns:v="urn:schemas-microsoft-com:vml" Requires="v">
                <p:oleObj spid="_x0000_s1191" name="Equation" r:id="rId9" imgW="126720" imgH="139680" progId="Equation.DSMT4">
                  <p:embed/>
                </p:oleObj>
              </mc:Choice>
              <mc:Fallback>
                <p:oleObj name="Equation" r:id="rId9" imgW="126720" imgH="139680" progId="Equation.DSMT4">
                  <p:embed/>
                  <p:pic>
                    <p:nvPicPr>
                      <p:cNvPr id="0" name=""/>
                      <p:cNvPicPr/>
                      <p:nvPr/>
                    </p:nvPicPr>
                    <p:blipFill>
                      <a:blip r:embed="rId10"/>
                      <a:stretch>
                        <a:fillRect/>
                      </a:stretch>
                    </p:blipFill>
                    <p:spPr>
                      <a:xfrm>
                        <a:off x="1148445" y="5776565"/>
                        <a:ext cx="421825" cy="46400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50562112"/>
              </p:ext>
            </p:extLst>
          </p:nvPr>
        </p:nvGraphicFramePr>
        <p:xfrm>
          <a:off x="1931492" y="4966652"/>
          <a:ext cx="360040" cy="504057"/>
        </p:xfrm>
        <a:graphic>
          <a:graphicData uri="http://schemas.openxmlformats.org/presentationml/2006/ole">
            <mc:AlternateContent xmlns:mc="http://schemas.openxmlformats.org/markup-compatibility/2006">
              <mc:Choice xmlns:v="urn:schemas-microsoft-com:vml" Requires="v">
                <p:oleObj spid="_x0000_s1192" name="Equation" r:id="rId11" imgW="126720" imgH="177480" progId="Equation.DSMT4">
                  <p:embed/>
                </p:oleObj>
              </mc:Choice>
              <mc:Fallback>
                <p:oleObj name="Equation" r:id="rId11" imgW="126720" imgH="177480" progId="Equation.DSMT4">
                  <p:embed/>
                  <p:pic>
                    <p:nvPicPr>
                      <p:cNvPr id="0" name=""/>
                      <p:cNvPicPr/>
                      <p:nvPr/>
                    </p:nvPicPr>
                    <p:blipFill>
                      <a:blip r:embed="rId12"/>
                      <a:stretch>
                        <a:fillRect/>
                      </a:stretch>
                    </p:blipFill>
                    <p:spPr>
                      <a:xfrm>
                        <a:off x="1931492" y="4966652"/>
                        <a:ext cx="360040" cy="50405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812321511"/>
              </p:ext>
            </p:extLst>
          </p:nvPr>
        </p:nvGraphicFramePr>
        <p:xfrm>
          <a:off x="3133997" y="5093301"/>
          <a:ext cx="308041" cy="376495"/>
        </p:xfrm>
        <a:graphic>
          <a:graphicData uri="http://schemas.openxmlformats.org/presentationml/2006/ole">
            <mc:AlternateContent xmlns:mc="http://schemas.openxmlformats.org/markup-compatibility/2006">
              <mc:Choice xmlns:v="urn:schemas-microsoft-com:vml" Requires="v">
                <p:oleObj spid="_x0000_s1193" name="Equation" r:id="rId13" imgW="114120" imgH="139680" progId="Equation.DSMT4">
                  <p:embed/>
                </p:oleObj>
              </mc:Choice>
              <mc:Fallback>
                <p:oleObj name="Equation" r:id="rId13" imgW="114120" imgH="139680" progId="Equation.DSMT4">
                  <p:embed/>
                  <p:pic>
                    <p:nvPicPr>
                      <p:cNvPr id="0" name=""/>
                      <p:cNvPicPr/>
                      <p:nvPr/>
                    </p:nvPicPr>
                    <p:blipFill>
                      <a:blip r:embed="rId14"/>
                      <a:stretch>
                        <a:fillRect/>
                      </a:stretch>
                    </p:blipFill>
                    <p:spPr>
                      <a:xfrm>
                        <a:off x="3133997" y="5093301"/>
                        <a:ext cx="308041" cy="376495"/>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707370332"/>
              </p:ext>
            </p:extLst>
          </p:nvPr>
        </p:nvGraphicFramePr>
        <p:xfrm>
          <a:off x="3947066" y="5848573"/>
          <a:ext cx="419100" cy="457200"/>
        </p:xfrm>
        <a:graphic>
          <a:graphicData uri="http://schemas.openxmlformats.org/presentationml/2006/ole">
            <mc:AlternateContent xmlns:mc="http://schemas.openxmlformats.org/markup-compatibility/2006">
              <mc:Choice xmlns:v="urn:schemas-microsoft-com:vml" Requires="v">
                <p:oleObj spid="_x0000_s1194" name="Equation" r:id="rId15" imgW="419047" imgH="457200" progId="Equation.DSMT4">
                  <p:embed/>
                </p:oleObj>
              </mc:Choice>
              <mc:Fallback>
                <p:oleObj name="Equation" r:id="rId15" imgW="419047" imgH="457200" progId="Equation.DSMT4">
                  <p:embed/>
                  <p:pic>
                    <p:nvPicPr>
                      <p:cNvPr id="0" name=""/>
                      <p:cNvPicPr/>
                      <p:nvPr/>
                    </p:nvPicPr>
                    <p:blipFill>
                      <a:blip r:embed="rId16"/>
                      <a:stretch>
                        <a:fillRect/>
                      </a:stretch>
                    </p:blipFill>
                    <p:spPr>
                      <a:xfrm>
                        <a:off x="3947066" y="5848573"/>
                        <a:ext cx="419100" cy="4572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642638105"/>
              </p:ext>
            </p:extLst>
          </p:nvPr>
        </p:nvGraphicFramePr>
        <p:xfrm>
          <a:off x="8166259" y="6217676"/>
          <a:ext cx="414337" cy="452437"/>
        </p:xfrm>
        <a:graphic>
          <a:graphicData uri="http://schemas.openxmlformats.org/presentationml/2006/ole">
            <mc:AlternateContent xmlns:mc="http://schemas.openxmlformats.org/markup-compatibility/2006">
              <mc:Choice xmlns:v="urn:schemas-microsoft-com:vml" Requires="v">
                <p:oleObj spid="_x0000_s1195" name="Equation" r:id="rId17" imgW="414357" imgH="452517" progId="Equation.DSMT4">
                  <p:embed/>
                </p:oleObj>
              </mc:Choice>
              <mc:Fallback>
                <p:oleObj name="Equation" r:id="rId17" imgW="414357" imgH="452517" progId="Equation.DSMT4">
                  <p:embed/>
                  <p:pic>
                    <p:nvPicPr>
                      <p:cNvPr id="0" name=""/>
                      <p:cNvPicPr/>
                      <p:nvPr/>
                    </p:nvPicPr>
                    <p:blipFill>
                      <a:blip r:embed="rId18"/>
                      <a:stretch>
                        <a:fillRect/>
                      </a:stretch>
                    </p:blipFill>
                    <p:spPr>
                      <a:xfrm>
                        <a:off x="8166259" y="6217676"/>
                        <a:ext cx="414337" cy="452437"/>
                      </a:xfrm>
                      <a:prstGeom prst="rect">
                        <a:avLst/>
                      </a:prstGeom>
                    </p:spPr>
                  </p:pic>
                </p:oleObj>
              </mc:Fallback>
            </mc:AlternateContent>
          </a:graphicData>
        </a:graphic>
      </p:graphicFrame>
      <p:grpSp>
        <p:nvGrpSpPr>
          <p:cNvPr id="23" name="组合 22"/>
          <p:cNvGrpSpPr/>
          <p:nvPr/>
        </p:nvGrpSpPr>
        <p:grpSpPr>
          <a:xfrm rot="18563156">
            <a:off x="1599302" y="5911475"/>
            <a:ext cx="256266" cy="392370"/>
            <a:chOff x="3417716" y="6525487"/>
            <a:chExt cx="256266" cy="392370"/>
          </a:xfrm>
          <a:noFill/>
        </p:grpSpPr>
        <p:sp>
          <p:nvSpPr>
            <p:cNvPr id="24" name="任意多边形 23"/>
            <p:cNvSpPr/>
            <p:nvPr/>
          </p:nvSpPr>
          <p:spPr>
            <a:xfrm>
              <a:off x="3477047" y="6570195"/>
              <a:ext cx="196935" cy="347662"/>
            </a:xfrm>
            <a:custGeom>
              <a:avLst/>
              <a:gdLst>
                <a:gd name="connsiteX0" fmla="*/ 0 w 196935"/>
                <a:gd name="connsiteY0" fmla="*/ 0 h 347662"/>
                <a:gd name="connsiteX1" fmla="*/ 195263 w 196935"/>
                <a:gd name="connsiteY1" fmla="*/ 147637 h 347662"/>
                <a:gd name="connsiteX2" fmla="*/ 104775 w 196935"/>
                <a:gd name="connsiteY2" fmla="*/ 347662 h 347662"/>
              </a:gdLst>
              <a:ahLst/>
              <a:cxnLst>
                <a:cxn ang="0">
                  <a:pos x="connsiteX0" y="connsiteY0"/>
                </a:cxn>
                <a:cxn ang="0">
                  <a:pos x="connsiteX1" y="connsiteY1"/>
                </a:cxn>
                <a:cxn ang="0">
                  <a:pos x="connsiteX2" y="connsiteY2"/>
                </a:cxn>
              </a:cxnLst>
              <a:rect l="l" t="t" r="r" b="b"/>
              <a:pathLst>
                <a:path w="196935" h="347662">
                  <a:moveTo>
                    <a:pt x="0" y="0"/>
                  </a:moveTo>
                  <a:cubicBezTo>
                    <a:pt x="88900" y="44846"/>
                    <a:pt x="177801" y="89693"/>
                    <a:pt x="195263" y="147637"/>
                  </a:cubicBezTo>
                  <a:cubicBezTo>
                    <a:pt x="212726" y="205581"/>
                    <a:pt x="87312" y="342899"/>
                    <a:pt x="104775" y="347662"/>
                  </a:cubicBezTo>
                </a:path>
              </a:pathLst>
            </a:custGeom>
            <a:grpFill/>
            <a:ln w="38100">
              <a:solidFill>
                <a:srgbClr val="289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7772199">
              <a:off x="3441747" y="6501456"/>
              <a:ext cx="89416" cy="137478"/>
            </a:xfrm>
            <a:prstGeom prst="triangle">
              <a:avLst/>
            </a:prstGeom>
            <a:solidFill>
              <a:srgbClr val="2890E4"/>
            </a:solidFill>
            <a:ln>
              <a:solidFill>
                <a:srgbClr val="289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rot="18563156">
            <a:off x="3763837" y="5998381"/>
            <a:ext cx="256266" cy="392370"/>
            <a:chOff x="3417716" y="6525487"/>
            <a:chExt cx="256266" cy="392370"/>
          </a:xfrm>
          <a:noFill/>
        </p:grpSpPr>
        <p:sp>
          <p:nvSpPr>
            <p:cNvPr id="27" name="任意多边形 26"/>
            <p:cNvSpPr/>
            <p:nvPr/>
          </p:nvSpPr>
          <p:spPr>
            <a:xfrm>
              <a:off x="3477047" y="6570195"/>
              <a:ext cx="196935" cy="347662"/>
            </a:xfrm>
            <a:custGeom>
              <a:avLst/>
              <a:gdLst>
                <a:gd name="connsiteX0" fmla="*/ 0 w 196935"/>
                <a:gd name="connsiteY0" fmla="*/ 0 h 347662"/>
                <a:gd name="connsiteX1" fmla="*/ 195263 w 196935"/>
                <a:gd name="connsiteY1" fmla="*/ 147637 h 347662"/>
                <a:gd name="connsiteX2" fmla="*/ 104775 w 196935"/>
                <a:gd name="connsiteY2" fmla="*/ 347662 h 347662"/>
              </a:gdLst>
              <a:ahLst/>
              <a:cxnLst>
                <a:cxn ang="0">
                  <a:pos x="connsiteX0" y="connsiteY0"/>
                </a:cxn>
                <a:cxn ang="0">
                  <a:pos x="connsiteX1" y="connsiteY1"/>
                </a:cxn>
                <a:cxn ang="0">
                  <a:pos x="connsiteX2" y="connsiteY2"/>
                </a:cxn>
              </a:cxnLst>
              <a:rect l="l" t="t" r="r" b="b"/>
              <a:pathLst>
                <a:path w="196935" h="347662">
                  <a:moveTo>
                    <a:pt x="0" y="0"/>
                  </a:moveTo>
                  <a:cubicBezTo>
                    <a:pt x="88900" y="44846"/>
                    <a:pt x="177801" y="89693"/>
                    <a:pt x="195263" y="147637"/>
                  </a:cubicBezTo>
                  <a:cubicBezTo>
                    <a:pt x="212726" y="205581"/>
                    <a:pt x="87312" y="342899"/>
                    <a:pt x="104775" y="347662"/>
                  </a:cubicBezTo>
                </a:path>
              </a:pathLst>
            </a:custGeom>
            <a:grpFill/>
            <a:ln w="38100">
              <a:solidFill>
                <a:srgbClr val="289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7772199">
              <a:off x="3441747" y="6501456"/>
              <a:ext cx="89416" cy="137478"/>
            </a:xfrm>
            <a:prstGeom prst="triangle">
              <a:avLst/>
            </a:prstGeom>
            <a:solidFill>
              <a:srgbClr val="2890E4"/>
            </a:solidFill>
            <a:ln>
              <a:solidFill>
                <a:srgbClr val="289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246724" y="5145438"/>
            <a:ext cx="256266" cy="392370"/>
            <a:chOff x="3417716" y="6525487"/>
            <a:chExt cx="256266" cy="392370"/>
          </a:xfrm>
          <a:noFill/>
        </p:grpSpPr>
        <p:sp>
          <p:nvSpPr>
            <p:cNvPr id="38" name="任意多边形 37"/>
            <p:cNvSpPr/>
            <p:nvPr/>
          </p:nvSpPr>
          <p:spPr>
            <a:xfrm>
              <a:off x="3477047" y="6570195"/>
              <a:ext cx="196935" cy="347662"/>
            </a:xfrm>
            <a:custGeom>
              <a:avLst/>
              <a:gdLst>
                <a:gd name="connsiteX0" fmla="*/ 0 w 196935"/>
                <a:gd name="connsiteY0" fmla="*/ 0 h 347662"/>
                <a:gd name="connsiteX1" fmla="*/ 195263 w 196935"/>
                <a:gd name="connsiteY1" fmla="*/ 147637 h 347662"/>
                <a:gd name="connsiteX2" fmla="*/ 104775 w 196935"/>
                <a:gd name="connsiteY2" fmla="*/ 347662 h 347662"/>
              </a:gdLst>
              <a:ahLst/>
              <a:cxnLst>
                <a:cxn ang="0">
                  <a:pos x="connsiteX0" y="connsiteY0"/>
                </a:cxn>
                <a:cxn ang="0">
                  <a:pos x="connsiteX1" y="connsiteY1"/>
                </a:cxn>
                <a:cxn ang="0">
                  <a:pos x="connsiteX2" y="connsiteY2"/>
                </a:cxn>
              </a:cxnLst>
              <a:rect l="l" t="t" r="r" b="b"/>
              <a:pathLst>
                <a:path w="196935" h="347662">
                  <a:moveTo>
                    <a:pt x="0" y="0"/>
                  </a:moveTo>
                  <a:cubicBezTo>
                    <a:pt x="88900" y="44846"/>
                    <a:pt x="177801" y="89693"/>
                    <a:pt x="195263" y="147637"/>
                  </a:cubicBezTo>
                  <a:cubicBezTo>
                    <a:pt x="212726" y="205581"/>
                    <a:pt x="87312" y="342899"/>
                    <a:pt x="104775" y="347662"/>
                  </a:cubicBezTo>
                </a:path>
              </a:pathLst>
            </a:custGeom>
            <a:grpFill/>
            <a:ln w="38100">
              <a:solidFill>
                <a:srgbClr val="289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rot="17772199">
              <a:off x="3441747" y="6501456"/>
              <a:ext cx="89416" cy="137478"/>
            </a:xfrm>
            <a:prstGeom prst="triangle">
              <a:avLst/>
            </a:prstGeom>
            <a:solidFill>
              <a:srgbClr val="2890E4"/>
            </a:solidFill>
            <a:ln>
              <a:solidFill>
                <a:srgbClr val="289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2241156">
            <a:off x="2845206" y="5130807"/>
            <a:ext cx="256266" cy="392370"/>
            <a:chOff x="3417716" y="6525487"/>
            <a:chExt cx="256266" cy="392370"/>
          </a:xfrm>
          <a:noFill/>
        </p:grpSpPr>
        <p:sp>
          <p:nvSpPr>
            <p:cNvPr id="41" name="任意多边形 40"/>
            <p:cNvSpPr/>
            <p:nvPr/>
          </p:nvSpPr>
          <p:spPr>
            <a:xfrm>
              <a:off x="3477047" y="6570195"/>
              <a:ext cx="196935" cy="347662"/>
            </a:xfrm>
            <a:custGeom>
              <a:avLst/>
              <a:gdLst>
                <a:gd name="connsiteX0" fmla="*/ 0 w 196935"/>
                <a:gd name="connsiteY0" fmla="*/ 0 h 347662"/>
                <a:gd name="connsiteX1" fmla="*/ 195263 w 196935"/>
                <a:gd name="connsiteY1" fmla="*/ 147637 h 347662"/>
                <a:gd name="connsiteX2" fmla="*/ 104775 w 196935"/>
                <a:gd name="connsiteY2" fmla="*/ 347662 h 347662"/>
              </a:gdLst>
              <a:ahLst/>
              <a:cxnLst>
                <a:cxn ang="0">
                  <a:pos x="connsiteX0" y="connsiteY0"/>
                </a:cxn>
                <a:cxn ang="0">
                  <a:pos x="connsiteX1" y="connsiteY1"/>
                </a:cxn>
                <a:cxn ang="0">
                  <a:pos x="connsiteX2" y="connsiteY2"/>
                </a:cxn>
              </a:cxnLst>
              <a:rect l="l" t="t" r="r" b="b"/>
              <a:pathLst>
                <a:path w="196935" h="347662">
                  <a:moveTo>
                    <a:pt x="0" y="0"/>
                  </a:moveTo>
                  <a:cubicBezTo>
                    <a:pt x="88900" y="44846"/>
                    <a:pt x="177801" y="89693"/>
                    <a:pt x="195263" y="147637"/>
                  </a:cubicBezTo>
                  <a:cubicBezTo>
                    <a:pt x="212726" y="205581"/>
                    <a:pt x="87312" y="342899"/>
                    <a:pt x="104775" y="347662"/>
                  </a:cubicBezTo>
                </a:path>
              </a:pathLst>
            </a:custGeom>
            <a:grpFill/>
            <a:ln w="38100">
              <a:solidFill>
                <a:srgbClr val="289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7772199">
              <a:off x="3441747" y="6501456"/>
              <a:ext cx="89416" cy="137478"/>
            </a:xfrm>
            <a:prstGeom prst="triangle">
              <a:avLst/>
            </a:prstGeom>
            <a:solidFill>
              <a:srgbClr val="2890E4"/>
            </a:solidFill>
            <a:ln>
              <a:solidFill>
                <a:srgbClr val="289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音频 1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583507777"/>
      </p:ext>
    </p:extLst>
  </p:cSld>
  <p:clrMapOvr>
    <a:masterClrMapping/>
  </p:clrMapOvr>
  <p:transition spd="slow" advTm="843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31354" y="0"/>
            <a:ext cx="14775404" cy="7934538"/>
            <a:chOff x="366939" y="-708476"/>
            <a:chExt cx="14775404" cy="7934538"/>
          </a:xfrm>
        </p:grpSpPr>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6939" y="-708476"/>
              <a:ext cx="10825025" cy="7216683"/>
            </a:xfrm>
            <a:prstGeom prst="rect">
              <a:avLst/>
            </a:prstGeom>
          </p:spPr>
        </p:pic>
        <p:sp>
          <p:nvSpPr>
            <p:cNvPr id="15" name="平行四边形 14"/>
            <p:cNvSpPr/>
            <p:nvPr/>
          </p:nvSpPr>
          <p:spPr>
            <a:xfrm>
              <a:off x="4701183" y="-708476"/>
              <a:ext cx="10441160" cy="7934538"/>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sp>
        <p:nvSpPr>
          <p:cNvPr id="10" name="任意多边形 9"/>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050" name="文本框 2"/>
          <p:cNvSpPr txBox="1">
            <a:spLocks noChangeArrowheads="1"/>
          </p:cNvSpPr>
          <p:nvPr>
            <p:custDataLst>
              <p:tags r:id="rId2"/>
            </p:custDataLst>
          </p:nvPr>
        </p:nvSpPr>
        <p:spPr bwMode="auto">
          <a:xfrm>
            <a:off x="603522" y="471707"/>
            <a:ext cx="4434535" cy="32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985" b="0" i="0" u="none" strike="noStrike" kern="1200" cap="none" spc="0" normalizeH="0" baseline="0" noProof="0" dirty="0">
                <a:ln>
                  <a:noFill/>
                </a:ln>
                <a:solidFill>
                  <a:srgbClr val="1CADE4"/>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02</a:t>
            </a:r>
            <a:endParaRPr kumimoji="0" lang="zh-CN" altLang="en-US" sz="20985" b="0" i="0" u="none" strike="noStrike" kern="1200" cap="none" spc="0" normalizeH="0" baseline="0" noProof="0" dirty="0">
              <a:ln>
                <a:noFill/>
              </a:ln>
              <a:solidFill>
                <a:srgbClr val="1CADE4"/>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6713622" y="3607229"/>
            <a:ext cx="5394323" cy="1015663"/>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smtClean="0">
                <a:ln>
                  <a:noFill/>
                </a:ln>
                <a:solidFill>
                  <a:srgbClr val="1CADE4"/>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常见机构介绍</a:t>
            </a:r>
            <a:endParaRPr kumimoji="0" lang="zh-CN" altLang="en-US" sz="6600" b="1" i="0" u="none" strike="noStrike" kern="1200" cap="none" spc="0" normalizeH="0" baseline="0" noProof="0" dirty="0">
              <a:ln>
                <a:noFill/>
              </a:ln>
              <a:solidFill>
                <a:srgbClr val="1CADE4"/>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1"/>
          <p:cNvSpPr txBox="1"/>
          <p:nvPr/>
        </p:nvSpPr>
        <p:spPr>
          <a:xfrm>
            <a:off x="6724127" y="6073729"/>
            <a:ext cx="357790" cy="523220"/>
          </a:xfrm>
          <a:prstGeom prst="rect">
            <a:avLst/>
          </a:prstGeom>
          <a:noFill/>
        </p:spPr>
        <p:txBody>
          <a:bodyPr wrap="none" rtlCol="0">
            <a:spAutoFit/>
          </a:bodyPr>
          <a:lstStyle/>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srgbClr val="1CADE4"/>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2" name="音频 1">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2338050" y="6711950"/>
            <a:ext cx="304800" cy="304800"/>
          </a:xfrm>
          <a:prstGeom prst="rect">
            <a:avLst/>
          </a:prstGeom>
        </p:spPr>
      </p:pic>
    </p:spTree>
    <p:custDataLst>
      <p:tags r:id="rId1"/>
    </p:custDataLst>
  </p:cSld>
  <p:clrMapOvr>
    <a:masterClrMapping/>
  </p:clrMapOvr>
  <p:transition spd="slow" advTm="40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nodePh="1">
                                  <p:stCondLst>
                                    <p:cond delay="0"/>
                                  </p:stCondLst>
                                  <p:endCondLst>
                                    <p:cond evt="begin" delay="0">
                                      <p:tn val="7"/>
                                    </p:cond>
                                  </p:end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常见机构介绍</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pSp>
        <p:nvGrpSpPr>
          <p:cNvPr id="6" name="组合 5"/>
          <p:cNvGrpSpPr/>
          <p:nvPr/>
        </p:nvGrpSpPr>
        <p:grpSpPr>
          <a:xfrm>
            <a:off x="2187972" y="1308337"/>
            <a:ext cx="8482806" cy="5154459"/>
            <a:chOff x="2187972" y="1308337"/>
            <a:chExt cx="8482806" cy="5154459"/>
          </a:xfrm>
        </p:grpSpPr>
        <p:pic>
          <p:nvPicPr>
            <p:cNvPr id="2" name="图片 1"/>
            <p:cNvPicPr>
              <a:picLocks noChangeAspect="1"/>
            </p:cNvPicPr>
            <p:nvPr/>
          </p:nvPicPr>
          <p:blipFill>
            <a:blip r:embed="rId6"/>
            <a:stretch>
              <a:fillRect/>
            </a:stretch>
          </p:blipFill>
          <p:spPr>
            <a:xfrm>
              <a:off x="2187972" y="1308337"/>
              <a:ext cx="8482806" cy="5154459"/>
            </a:xfrm>
            <a:prstGeom prst="rect">
              <a:avLst/>
            </a:prstGeom>
          </p:spPr>
        </p:pic>
        <p:pic>
          <p:nvPicPr>
            <p:cNvPr id="3" name="图片 2"/>
            <p:cNvPicPr>
              <a:picLocks noChangeAspect="1"/>
            </p:cNvPicPr>
            <p:nvPr/>
          </p:nvPicPr>
          <p:blipFill>
            <a:blip r:embed="rId7"/>
            <a:stretch>
              <a:fillRect/>
            </a:stretch>
          </p:blipFill>
          <p:spPr>
            <a:xfrm>
              <a:off x="9480153" y="5824621"/>
              <a:ext cx="1190625" cy="638175"/>
            </a:xfrm>
            <a:prstGeom prst="rect">
              <a:avLst/>
            </a:prstGeom>
          </p:spPr>
        </p:pic>
      </p:grpSp>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330319830"/>
      </p:ext>
    </p:extLst>
  </p:cSld>
  <p:clrMapOvr>
    <a:masterClrMapping/>
  </p:clrMapOvr>
  <p:transition spd="slow" advTm="343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365479" y="4274269"/>
            <a:ext cx="6096000" cy="2438400"/>
            <a:chOff x="6645399" y="4376650"/>
            <a:chExt cx="6096000" cy="2438400"/>
          </a:xfrm>
        </p:grpSpPr>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99" y="4376650"/>
              <a:ext cx="6096000" cy="2438400"/>
            </a:xfrm>
            <a:prstGeom prst="rect">
              <a:avLst/>
            </a:prstGeom>
          </p:spPr>
        </p:pic>
        <p:pic>
          <p:nvPicPr>
            <p:cNvPr id="7" name="图片 6"/>
            <p:cNvPicPr>
              <a:picLocks noChangeAspect="1"/>
            </p:cNvPicPr>
            <p:nvPr/>
          </p:nvPicPr>
          <p:blipFill>
            <a:blip r:embed="rId6"/>
            <a:stretch>
              <a:fillRect/>
            </a:stretch>
          </p:blipFill>
          <p:spPr>
            <a:xfrm>
              <a:off x="6645400" y="4376650"/>
              <a:ext cx="1152128" cy="2438400"/>
            </a:xfrm>
            <a:prstGeom prst="rect">
              <a:avLst/>
            </a:prstGeom>
          </p:spPr>
        </p:pic>
        <p:pic>
          <p:nvPicPr>
            <p:cNvPr id="14" name="图片 13"/>
            <p:cNvPicPr>
              <a:picLocks noChangeAspect="1"/>
            </p:cNvPicPr>
            <p:nvPr/>
          </p:nvPicPr>
          <p:blipFill>
            <a:blip r:embed="rId6"/>
            <a:stretch>
              <a:fillRect/>
            </a:stretch>
          </p:blipFill>
          <p:spPr>
            <a:xfrm>
              <a:off x="11589271" y="4376650"/>
              <a:ext cx="1152128" cy="2438400"/>
            </a:xfrm>
            <a:prstGeom prst="rect">
              <a:avLst/>
            </a:prstGeom>
          </p:spPr>
        </p:pic>
      </p:grpSp>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986477" y="177189"/>
            <a:ext cx="1826141"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连杆机构</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8"/>
          <a:stretch>
            <a:fillRect/>
          </a:stretch>
        </p:blipFill>
        <p:spPr>
          <a:xfrm>
            <a:off x="274168" y="1056382"/>
            <a:ext cx="7474716" cy="4871683"/>
          </a:xfrm>
          <a:prstGeom prst="rect">
            <a:avLst/>
          </a:prstGeom>
        </p:spPr>
      </p:pic>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0317" y="1338622"/>
            <a:ext cx="4622467" cy="2600138"/>
          </a:xfrm>
          <a:prstGeom prst="rect">
            <a:avLst/>
          </a:prstGeom>
        </p:spPr>
      </p:pic>
      <p:sp>
        <p:nvSpPr>
          <p:cNvPr id="3" name="矩形 2"/>
          <p:cNvSpPr/>
          <p:nvPr/>
        </p:nvSpPr>
        <p:spPr>
          <a:xfrm>
            <a:off x="264641" y="6035556"/>
            <a:ext cx="7725519" cy="707886"/>
          </a:xfrm>
          <a:prstGeom prst="rect">
            <a:avLst/>
          </a:prstGeom>
        </p:spPr>
        <p:txBody>
          <a:bodyPr wrap="square">
            <a:spAutoFit/>
          </a:bodyPr>
          <a:lstStyle/>
          <a:p>
            <a:r>
              <a:rPr lang="zh-CN" altLang="en-US" sz="2000" dirty="0">
                <a:solidFill>
                  <a:srgbClr val="FFFFFF"/>
                </a:solidFill>
                <a:latin typeface="arial" panose="020B0604020202020204" pitchFamily="34" charset="0"/>
              </a:rPr>
              <a:t>连杆机构构件运动形式多样，如可实现</a:t>
            </a:r>
            <a:r>
              <a:rPr lang="zh-CN" altLang="en-US" sz="2000" dirty="0" smtClean="0">
                <a:solidFill>
                  <a:srgbClr val="FFFFFF"/>
                </a:solidFill>
                <a:latin typeface="arial" panose="020B0604020202020204" pitchFamily="34" charset="0"/>
              </a:rPr>
              <a:t>转动、</a:t>
            </a:r>
            <a:r>
              <a:rPr lang="zh-CN" altLang="en-US" sz="2000" dirty="0">
                <a:solidFill>
                  <a:srgbClr val="FFFFFF"/>
                </a:solidFill>
                <a:latin typeface="arial" panose="020B0604020202020204" pitchFamily="34" charset="0"/>
              </a:rPr>
              <a:t>摆动、移动和平面或空间复杂运动，从而可用于实现已知运动规律和已知轨迹。</a:t>
            </a:r>
            <a:endParaRPr lang="zh-CN" altLang="en-US" sz="2000" dirty="0">
              <a:solidFill>
                <a:srgbClr val="FFFFFF"/>
              </a:solidFill>
            </a:endParaRPr>
          </a:p>
        </p:txBody>
      </p:sp>
      <p:pic>
        <p:nvPicPr>
          <p:cNvPr id="12" name="音频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439624678"/>
      </p:ext>
    </p:extLst>
  </p:cSld>
  <p:clrMapOvr>
    <a:masterClrMapping/>
  </p:clrMapOvr>
  <p:transition spd="slow" advTm="1358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986477" y="177189"/>
            <a:ext cx="1826141"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凸轮机构</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4" name="图片 3"/>
          <p:cNvPicPr>
            <a:picLocks noChangeAspect="1"/>
          </p:cNvPicPr>
          <p:nvPr/>
        </p:nvPicPr>
        <p:blipFill>
          <a:blip r:embed="rId6"/>
          <a:stretch>
            <a:fillRect/>
          </a:stretch>
        </p:blipFill>
        <p:spPr>
          <a:xfrm>
            <a:off x="508457" y="920486"/>
            <a:ext cx="6605913" cy="4399316"/>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5559" y="1096045"/>
            <a:ext cx="3838266" cy="3838266"/>
          </a:xfrm>
          <a:prstGeom prst="rect">
            <a:avLst/>
          </a:prstGeom>
        </p:spPr>
      </p:pic>
      <p:sp>
        <p:nvSpPr>
          <p:cNvPr id="2" name="矩形 1"/>
          <p:cNvSpPr/>
          <p:nvPr/>
        </p:nvSpPr>
        <p:spPr>
          <a:xfrm>
            <a:off x="884762" y="5569966"/>
            <a:ext cx="11089232" cy="1200329"/>
          </a:xfrm>
          <a:prstGeom prst="rect">
            <a:avLst/>
          </a:prstGeom>
        </p:spPr>
        <p:txBody>
          <a:bodyPr wrap="square">
            <a:spAutoFit/>
          </a:bodyPr>
          <a:lstStyle/>
          <a:p>
            <a:r>
              <a:rPr lang="zh-CN" altLang="en-US" dirty="0" smtClean="0"/>
              <a:t>        凸轮机构</a:t>
            </a:r>
            <a:r>
              <a:rPr lang="zh-CN" altLang="en-US" dirty="0"/>
              <a:t>是一种常见的运动机构，它是由凸轮、从动件和机架组成的高副机构。当</a:t>
            </a:r>
            <a:r>
              <a:rPr lang="zh-CN" altLang="en-US" dirty="0">
                <a:solidFill>
                  <a:srgbClr val="FFFF00"/>
                </a:solidFill>
              </a:rPr>
              <a:t>从动件的位移、速度和加速度必须严格地按照预定规律变化</a:t>
            </a:r>
            <a:r>
              <a:rPr lang="zh-CN" altLang="en-US" dirty="0"/>
              <a:t>，尤其当原动件作连续运动而从动件必须作间歇运动时，则以采用凸轮机构最为简便。凸轮从动件的运动规律取决于凸轮的轮廓线或凹槽的形状，</a:t>
            </a:r>
            <a:r>
              <a:rPr lang="zh-CN" altLang="en-US" dirty="0">
                <a:solidFill>
                  <a:srgbClr val="FFFF00"/>
                </a:solidFill>
              </a:rPr>
              <a:t>凸轮可将连续的旋转运动转化为往复的</a:t>
            </a:r>
            <a:r>
              <a:rPr lang="zh-CN" altLang="en-US" dirty="0" smtClean="0">
                <a:solidFill>
                  <a:srgbClr val="FFFF00"/>
                </a:solidFill>
              </a:rPr>
              <a:t>直线运动或者摆动，</a:t>
            </a:r>
            <a:r>
              <a:rPr lang="zh-CN" altLang="en-US" dirty="0">
                <a:solidFill>
                  <a:srgbClr val="FFFF00"/>
                </a:solidFill>
              </a:rPr>
              <a:t>可以实现复杂的运动规律。</a:t>
            </a:r>
          </a:p>
        </p:txBody>
      </p:sp>
      <p:pic>
        <p:nvPicPr>
          <p:cNvPr id="12" name="音频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820904289"/>
      </p:ext>
    </p:extLst>
  </p:cSld>
  <p:clrMapOvr>
    <a:masterClrMapping/>
  </p:clrMapOvr>
  <p:transition spd="slow" advTm="1510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739543" y="3040261"/>
            <a:ext cx="3987165" cy="4983957"/>
            <a:chOff x="8429644" y="3137100"/>
            <a:chExt cx="3987165" cy="4983957"/>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9644" y="3137100"/>
              <a:ext cx="3987165" cy="4983957"/>
            </a:xfrm>
            <a:prstGeom prst="rect">
              <a:avLst/>
            </a:prstGeom>
          </p:spPr>
        </p:pic>
        <p:pic>
          <p:nvPicPr>
            <p:cNvPr id="6" name="图片 5"/>
            <p:cNvPicPr>
              <a:picLocks noChangeAspect="1"/>
            </p:cNvPicPr>
            <p:nvPr/>
          </p:nvPicPr>
          <p:blipFill>
            <a:blip r:embed="rId6"/>
            <a:stretch>
              <a:fillRect/>
            </a:stretch>
          </p:blipFill>
          <p:spPr>
            <a:xfrm>
              <a:off x="9021664" y="3137100"/>
              <a:ext cx="2808312" cy="1127297"/>
            </a:xfrm>
            <a:prstGeom prst="rect">
              <a:avLst/>
            </a:prstGeom>
          </p:spPr>
        </p:pic>
        <p:pic>
          <p:nvPicPr>
            <p:cNvPr id="13" name="图片 12"/>
            <p:cNvPicPr>
              <a:picLocks noChangeAspect="1"/>
            </p:cNvPicPr>
            <p:nvPr/>
          </p:nvPicPr>
          <p:blipFill>
            <a:blip r:embed="rId6"/>
            <a:stretch>
              <a:fillRect/>
            </a:stretch>
          </p:blipFill>
          <p:spPr>
            <a:xfrm>
              <a:off x="9021664" y="6856685"/>
              <a:ext cx="2808312" cy="1264372"/>
            </a:xfrm>
            <a:prstGeom prst="rect">
              <a:avLst/>
            </a:prstGeom>
          </p:spPr>
        </p:pic>
      </p:grpSp>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986476" y="177189"/>
            <a:ext cx="1826142"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3200"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齿轮</a:t>
            </a: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机构</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8"/>
          <a:stretch>
            <a:fillRect/>
          </a:stretch>
        </p:blipFill>
        <p:spPr>
          <a:xfrm>
            <a:off x="731142" y="878884"/>
            <a:ext cx="7321952" cy="4954469"/>
          </a:xfrm>
          <a:prstGeom prst="rect">
            <a:avLst/>
          </a:prstGeom>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4328" y="1048505"/>
            <a:ext cx="3757596" cy="2818197"/>
          </a:xfrm>
          <a:prstGeom prst="rect">
            <a:avLst/>
          </a:prstGeom>
        </p:spPr>
      </p:pic>
      <p:sp>
        <p:nvSpPr>
          <p:cNvPr id="9" name="矩形 8"/>
          <p:cNvSpPr/>
          <p:nvPr/>
        </p:nvSpPr>
        <p:spPr>
          <a:xfrm>
            <a:off x="466093" y="5839552"/>
            <a:ext cx="8142816" cy="923330"/>
          </a:xfrm>
          <a:prstGeom prst="rect">
            <a:avLst/>
          </a:prstGeom>
        </p:spPr>
        <p:txBody>
          <a:bodyPr wrap="square">
            <a:spAutoFit/>
          </a:bodyPr>
          <a:lstStyle/>
          <a:p>
            <a:r>
              <a:rPr lang="zh-CN" altLang="en-US" dirty="0"/>
              <a:t>齿轮机构是现代机械中应用最广泛的传动机构之一，它可以用来</a:t>
            </a:r>
            <a:r>
              <a:rPr lang="zh-CN" altLang="en-US" dirty="0">
                <a:solidFill>
                  <a:srgbClr val="FFFF00"/>
                </a:solidFill>
              </a:rPr>
              <a:t>传递空间任意两轴之间的运动和动力</a:t>
            </a:r>
            <a:r>
              <a:rPr lang="zh-CN" altLang="en-US" dirty="0"/>
              <a:t>，具有传动功率范围大、效率高、传动比准确、使用寿命长、工作安全可靠等特点</a:t>
            </a:r>
          </a:p>
        </p:txBody>
      </p:sp>
      <p:pic>
        <p:nvPicPr>
          <p:cNvPr id="22" name="音频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288568172"/>
      </p:ext>
    </p:extLst>
  </p:cSld>
  <p:clrMapOvr>
    <a:masterClrMapping/>
  </p:clrMapOvr>
  <p:transition spd="slow" advTm="4416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3.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14.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17.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9.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heme/theme1.xml><?xml version="1.0" encoding="utf-8"?>
<a:theme xmlns:a="http://schemas.openxmlformats.org/drawingml/2006/main" name="Office Theme">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1835</Words>
  <Application>Microsoft Office PowerPoint</Application>
  <PresentationFormat>自定义</PresentationFormat>
  <Paragraphs>155</Paragraphs>
  <Slides>28</Slides>
  <Notes>28</Notes>
  <HiddenSlides>0</HiddenSlides>
  <MMClips>27</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28</vt:i4>
      </vt:variant>
    </vt:vector>
  </HeadingPairs>
  <TitlesOfParts>
    <vt:vector size="42" baseType="lpstr">
      <vt:lpstr>等线</vt:lpstr>
      <vt:lpstr>等线 Light</vt:lpstr>
      <vt:lpstr>宋体</vt:lpstr>
      <vt:lpstr>微软雅黑</vt:lpstr>
      <vt:lpstr>Arial</vt:lpstr>
      <vt:lpstr>Arial</vt:lpstr>
      <vt:lpstr>Calibri</vt:lpstr>
      <vt:lpstr>Calibri Light</vt:lpstr>
      <vt:lpstr>Cambria Math</vt:lpstr>
      <vt:lpstr>Impact</vt:lpstr>
      <vt:lpstr>Times New Roman</vt:lpstr>
      <vt:lpstr>Office Theme</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bt1023</dc:title>
  <dc:creator/>
  <cp:lastModifiedBy/>
  <cp:revision>2</cp:revision>
  <dcterms:created xsi:type="dcterms:W3CDTF">2017-02-12T11:02:00Z</dcterms:created>
  <dcterms:modified xsi:type="dcterms:W3CDTF">2020-08-22T16:29:12Z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